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5" r:id="rId9"/>
    <p:sldId id="266" r:id="rId10"/>
    <p:sldId id="262" r:id="rId11"/>
    <p:sldId id="263" r:id="rId12"/>
    <p:sldId id="264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133" autoAdjust="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EC78-9E1E-4E4A-9DD0-4DEB87761DE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85EB-5222-4E16-AEC9-9072F6AC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2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85EB-5222-4E16-AEC9-9072F6AC26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5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85EB-5222-4E16-AEC9-9072F6AC26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8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85EB-5222-4E16-AEC9-9072F6AC26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85EB-5222-4E16-AEC9-9072F6AC26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9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85EB-5222-4E16-AEC9-9072F6AC26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1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2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6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9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8AA8-066D-45EC-905D-F152F8C53B9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B9CA-412A-4D58-9D80-6F959545B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9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5326" y="3274376"/>
            <a:ext cx="11254606" cy="1158881"/>
          </a:xfrm>
          <a:prstGeom prst="rect">
            <a:avLst/>
          </a:prstGeom>
        </p:spPr>
        <p:txBody>
          <a:bodyPr vert="horz" lIns="83988" tIns="41994" rIns="83988" bIns="41994" rtlCol="0" anchor="t">
            <a:normAutofit fontScale="25000" lnSpcReduction="20000"/>
          </a:bodyPr>
          <a:lstStyle>
            <a:lvl1pPr algn="l" defTabSz="83987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b="0" i="0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Проект: «Донные вольеры. Выращивание трепанга дальневосточного в </a:t>
            </a:r>
            <a:r>
              <a:rPr kumimoji="0" lang="ru-RU" sz="67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полувольных</a:t>
            </a:r>
            <a:r>
              <a:rPr kumimoji="0" lang="ru-RU" sz="6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 условиях с применением донных ГБТС»</a:t>
            </a:r>
          </a:p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0C0C0C"/>
              </a:solidFill>
            </a:endParaRPr>
          </a:p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/>
            </a:r>
            <a:br>
              <a:rPr kumimoji="0" lang="ru-RU" sz="3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</a:br>
            <a:r>
              <a:rPr kumimoji="0" lang="ru-RU" sz="5500" b="0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Направление: «Биотехнологии</a:t>
            </a:r>
            <a:r>
              <a:rPr kumimoji="0" lang="ru-RU" sz="5500" b="0" i="0" u="none" strike="noStrike" kern="1200" cap="all" spc="0" normalizeH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 в сельском хозяйстве и промышленности</a:t>
            </a:r>
            <a:r>
              <a:rPr kumimoji="0" lang="ru-RU" sz="5500" b="0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» </a:t>
            </a:r>
          </a:p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500" dirty="0" smtClean="0">
              <a:solidFill>
                <a:srgbClr val="0C0C0C"/>
              </a:solidFill>
            </a:endParaRPr>
          </a:p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0" cap="none" noProof="0" dirty="0" smtClean="0">
                <a:solidFill>
                  <a:srgbClr val="0C0C0C"/>
                </a:solidFill>
              </a:rPr>
              <a:t>Исполнитель: ООО «</a:t>
            </a:r>
            <a:r>
              <a:rPr lang="ru-RU" sz="5500" cap="none" noProof="0" dirty="0" err="1" smtClean="0">
                <a:solidFill>
                  <a:srgbClr val="0C0C0C"/>
                </a:solidFill>
              </a:rPr>
              <a:t>Сиборн</a:t>
            </a:r>
            <a:r>
              <a:rPr lang="ru-RU" sz="5500" cap="none" noProof="0" dirty="0" smtClean="0">
                <a:solidFill>
                  <a:srgbClr val="0C0C0C"/>
                </a:solidFill>
              </a:rPr>
              <a:t> ДВ», резидент ИЦ «</a:t>
            </a:r>
            <a:r>
              <a:rPr lang="ru-RU" sz="5500" cap="none" noProof="0" dirty="0" err="1" smtClean="0">
                <a:solidFill>
                  <a:srgbClr val="0C0C0C"/>
                </a:solidFill>
              </a:rPr>
              <a:t>Сколково</a:t>
            </a:r>
            <a:r>
              <a:rPr lang="ru-RU" sz="5500" cap="none" noProof="0" dirty="0" smtClean="0">
                <a:solidFill>
                  <a:srgbClr val="0C0C0C"/>
                </a:solidFill>
              </a:rPr>
              <a:t>» с 10.07.2018 г., ОРН 1122215</a:t>
            </a:r>
            <a:endParaRPr kumimoji="0" lang="ru-RU" sz="550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500" cap="none" dirty="0" smtClean="0">
              <a:solidFill>
                <a:srgbClr val="0C0C0C"/>
              </a:solidFill>
            </a:endParaRPr>
          </a:p>
          <a:p>
            <a:pPr marL="0" marR="0" lvl="0" indent="0" algn="ctr" defTabSz="839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500" b="0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90832" y="4326751"/>
            <a:ext cx="8641984" cy="1314450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>
            <a:lvl1pPr marL="0" indent="0" algn="l" defTabSz="839876" rtl="0" eaLnBrk="1" latinLnBrk="0" hangingPunct="1">
              <a:lnSpc>
                <a:spcPct val="90000"/>
              </a:lnSpc>
              <a:spcBef>
                <a:spcPts val="919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76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15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753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691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629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567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506" indent="0" algn="ctr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1800" b="1" cap="all" dirty="0" smtClean="0">
              <a:solidFill>
                <a:srgbClr val="0C0C0C"/>
              </a:solidFill>
              <a:latin typeface="Calibri" charset="0"/>
              <a:cs typeface="Calibri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1800" b="1" cap="all" dirty="0">
              <a:solidFill>
                <a:srgbClr val="0C0C0C"/>
              </a:solidFill>
              <a:latin typeface="Calibri" charset="0"/>
              <a:cs typeface="Calibri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1800" b="1" cap="all" dirty="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6" y="521664"/>
            <a:ext cx="1979930" cy="143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17" y="484834"/>
            <a:ext cx="1986915" cy="147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3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81106" y="81662"/>
            <a:ext cx="8035382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 fontScale="92500"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Конкурентные преимущества предлагаемого продукта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9689098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21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pPr marL="0" marR="0" lvl="0" indent="0" algn="r" defTabSz="914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106" y="744442"/>
            <a:ext cx="10956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Предлагаются </a:t>
            </a:r>
            <a:r>
              <a:rPr lang="ru-RU" dirty="0"/>
              <a:t>способ и установка донного вольерного </a:t>
            </a:r>
            <a:r>
              <a:rPr lang="ru-RU" dirty="0" err="1"/>
              <a:t>полувольного</a:t>
            </a:r>
            <a:r>
              <a:rPr lang="ru-RU" dirty="0"/>
              <a:t> выращивания </a:t>
            </a:r>
            <a:r>
              <a:rPr lang="ru-RU" dirty="0" smtClean="0"/>
              <a:t>заводских мальков (или молоди) </a:t>
            </a:r>
            <a:r>
              <a:rPr lang="ru-RU" dirty="0"/>
              <a:t>трепанга до товарного размера методом индустриальной </a:t>
            </a:r>
            <a:r>
              <a:rPr lang="ru-RU" dirty="0" err="1"/>
              <a:t>марикультуры</a:t>
            </a:r>
            <a:r>
              <a:rPr lang="ru-RU" dirty="0"/>
              <a:t>. Данная технология не требует </a:t>
            </a:r>
            <a:r>
              <a:rPr lang="ru-RU" dirty="0" smtClean="0"/>
              <a:t>кормления  трепангов, </a:t>
            </a:r>
            <a:r>
              <a:rPr lang="ru-RU" dirty="0"/>
              <a:t>позволяет в полной мере использовать продукционную емкость РВУ, позволяет максимально использовать донную поверхность неплодородных участков РВУ с незащищенными от штормов акваториями и получать с них урожаи трепанга, превышающие объёмы сбора урожая на плодородных участках при классическом пастбищном выращивании в 2 раза и более. При этом, цена 1 м</a:t>
            </a:r>
            <a:r>
              <a:rPr lang="ru-RU" baseline="30000" dirty="0"/>
              <a:t>2</a:t>
            </a:r>
            <a:r>
              <a:rPr lang="ru-RU" dirty="0"/>
              <a:t> вольеров </a:t>
            </a:r>
            <a:r>
              <a:rPr lang="ru-RU" dirty="0" smtClean="0"/>
              <a:t>меньше </a:t>
            </a:r>
            <a:r>
              <a:rPr lang="ru-RU" dirty="0"/>
              <a:t>цены искусственных рифов из камней и бетона или подвесных установок, а выращенная продукция имеет высокую рыночную цену. Установка донных вольеров на дно РВУ, в отличие от искусственных рифов из камней и бетонных конструкций, осуществляется водолазами с обычных маломерных </a:t>
            </a:r>
            <a:r>
              <a:rPr lang="ru-RU" dirty="0" err="1"/>
              <a:t>плавсредств</a:t>
            </a:r>
            <a:r>
              <a:rPr lang="ru-RU" dirty="0"/>
              <a:t>, не требует специальных технических средств (</a:t>
            </a:r>
            <a:r>
              <a:rPr lang="ru-RU" dirty="0" smtClean="0"/>
              <a:t>подъемной </a:t>
            </a:r>
            <a:r>
              <a:rPr lang="ru-RU" dirty="0"/>
              <a:t>и грузовой техники) или значительных людских ресурсов, не приводит к необратимым изменениям </a:t>
            </a:r>
            <a:r>
              <a:rPr lang="ru-RU" dirty="0" smtClean="0"/>
              <a:t>донных </a:t>
            </a:r>
            <a:r>
              <a:rPr lang="ru-RU" dirty="0"/>
              <a:t>ландшафтов и </a:t>
            </a:r>
            <a:r>
              <a:rPr lang="ru-RU" dirty="0" err="1"/>
              <a:t>биоты</a:t>
            </a:r>
            <a:r>
              <a:rPr lang="ru-RU" dirty="0"/>
              <a:t> на </a:t>
            </a:r>
            <a:r>
              <a:rPr lang="ru-RU" dirty="0" smtClean="0"/>
              <a:t>РВУ, </a:t>
            </a:r>
            <a:r>
              <a:rPr lang="ru-RU" dirty="0"/>
              <a:t>при необходимости донные вольеры могут быть </a:t>
            </a:r>
            <a:r>
              <a:rPr lang="ru-RU" dirty="0" smtClean="0"/>
              <a:t>демонтированы. </a:t>
            </a:r>
            <a:r>
              <a:rPr lang="ru-RU" dirty="0"/>
              <a:t>Аналоги данного способа и установки выращивания мальков трепанга до товарного размера – </a:t>
            </a:r>
            <a:r>
              <a:rPr lang="ru-RU" dirty="0" smtClean="0"/>
              <a:t>отсутствуют.  </a:t>
            </a:r>
          </a:p>
          <a:p>
            <a:r>
              <a:rPr lang="ru-RU" dirty="0" smtClean="0"/>
              <a:t>Поскольку применение технологии донного вольерного выращивания трепангов должно рассматриваться как индустриальная </a:t>
            </a:r>
            <a:r>
              <a:rPr lang="ru-RU" dirty="0" err="1" smtClean="0"/>
              <a:t>марикультура</a:t>
            </a:r>
            <a:r>
              <a:rPr lang="ru-RU" dirty="0" smtClean="0"/>
              <a:t>, то упрощается отчетность рыбоводного хозяйства перед </a:t>
            </a:r>
            <a:r>
              <a:rPr lang="ru-RU" dirty="0" err="1" smtClean="0"/>
              <a:t>Росрыболовством</a:t>
            </a:r>
            <a:r>
              <a:rPr lang="ru-RU" dirty="0" smtClean="0"/>
              <a:t> в плане рассадки молоди и добычи выращенной товарной продукции. Установка донных вольеров на РВУ закрывает вопрос угрозы расторжения договора водопользования в целях рыбоводства по причине не освоения РВУ, а производительность установки обеспечивает достижение величины </a:t>
            </a:r>
            <a:r>
              <a:rPr lang="ru-RU" dirty="0"/>
              <a:t>минимальных ежегодных объемов изъятия объектов </a:t>
            </a:r>
            <a:r>
              <a:rPr lang="ru-RU" dirty="0" err="1"/>
              <a:t>аквакультуры</a:t>
            </a:r>
            <a:r>
              <a:rPr lang="ru-RU" dirty="0"/>
              <a:t>, выращиваемых при осуществлении </a:t>
            </a:r>
            <a:r>
              <a:rPr lang="ru-RU" dirty="0" smtClean="0"/>
              <a:t> индустриальной </a:t>
            </a:r>
            <a:r>
              <a:rPr lang="ru-RU" dirty="0" err="1" smtClean="0"/>
              <a:t>аквакультуры</a:t>
            </a:r>
            <a:r>
              <a:rPr lang="ru-RU" dirty="0" smtClean="0"/>
              <a:t> - 1,225 т/га.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747606" y="81662"/>
            <a:ext cx="7243148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Модель коммерциализации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9672474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21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pPr marL="0" marR="0" lvl="0" indent="0" algn="r" defTabSz="914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7607" y="744442"/>
            <a:ext cx="11153718" cy="5509194"/>
          </a:xfrm>
          <a:prstGeom prst="rect">
            <a:avLst/>
          </a:prstGeom>
        </p:spPr>
        <p:txBody>
          <a:bodyPr wrap="square" lIns="91436" tIns="45717" rIns="91436" bIns="45717">
            <a:spAutoFit/>
          </a:bodyPr>
          <a:lstStyle/>
          <a:p>
            <a:pPr marL="359979" indent="-359979" defTabSz="914347">
              <a:spcAft>
                <a:spcPts val="1207"/>
              </a:spcAft>
              <a:buFont typeface="Arial"/>
              <a:buChar char="•"/>
              <a:defRPr/>
            </a:pPr>
            <a:r>
              <a:rPr lang="ru-RU" dirty="0"/>
              <a:t>Конечная цель Проекта - создать полносистемное научно-производственное рыбоводное предприятие по производству товарного трепанга в </a:t>
            </a:r>
            <a:r>
              <a:rPr lang="ru-RU" dirty="0" err="1"/>
              <a:t>полувольных</a:t>
            </a:r>
            <a:r>
              <a:rPr lang="ru-RU" dirty="0"/>
              <a:t> условиях с применением донных </a:t>
            </a:r>
            <a:r>
              <a:rPr lang="ru-RU" dirty="0" smtClean="0"/>
              <a:t>вольеров, а также по </a:t>
            </a:r>
            <a:r>
              <a:rPr lang="ru-RU" dirty="0"/>
              <a:t>реализации донных вольеров и инновационной технологии производства товарного трепанга рыбоводным хозяйствам. Коммерциализация Проекта планируется по двум направлениям: 1. Производство и продажа товарного трепанга; 2. Продажа донных вольеров и технологии производства товарного трепанга с их применением. </a:t>
            </a:r>
            <a:endParaRPr lang="ru-RU" dirty="0" smtClean="0"/>
          </a:p>
          <a:p>
            <a:pPr marL="359979" indent="-359979" defTabSz="914347">
              <a:spcAft>
                <a:spcPts val="1207"/>
              </a:spcAft>
              <a:buFont typeface="Arial"/>
              <a:buChar char="•"/>
              <a:defRPr/>
            </a:pPr>
            <a:r>
              <a:rPr lang="ru-RU" dirty="0"/>
              <a:t>При положительных результатах производства товарного трепанга в донных вольерах, обязательно появиться спрос на новую технологию и донные вольеры. </a:t>
            </a:r>
            <a:r>
              <a:rPr lang="ru-RU" dirty="0" smtClean="0"/>
              <a:t>Однажды </a:t>
            </a:r>
            <a:r>
              <a:rPr lang="ru-RU" dirty="0"/>
              <a:t>установленные на РВУ донные вольеры обеспечат производство товарного трепанга в течение 12-15 </a:t>
            </a:r>
            <a:r>
              <a:rPr lang="ru-RU" dirty="0" smtClean="0"/>
              <a:t>лет, причем со временем производительность установки увеличивается. </a:t>
            </a: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будут получены первые достоверные результаты практической применимости и экономической эффективности новой индустриальной технологии производства товарного трепанга в </a:t>
            </a:r>
            <a:r>
              <a:rPr lang="ru-RU" dirty="0" err="1"/>
              <a:t>полувольных</a:t>
            </a:r>
            <a:r>
              <a:rPr lang="ru-RU" dirty="0"/>
              <a:t> условиях с применением донных вольеров. Будет разработано методическое руководство по применению новой технологии. В этом же году ожидается спрос на новую технологию со стороны крупных хозяйств </a:t>
            </a:r>
            <a:r>
              <a:rPr lang="ru-RU" dirty="0" err="1"/>
              <a:t>марикультуры</a:t>
            </a:r>
            <a:r>
              <a:rPr lang="ru-RU" dirty="0"/>
              <a:t> Приморья. Планируется, что минимальный спрос одного рыбоводного хозяйства составит 1,0 га донных вольеров в год. Стоимость донных вольеров площадью 1,0 </a:t>
            </a:r>
            <a:r>
              <a:rPr lang="ru-RU" dirty="0" smtClean="0"/>
              <a:t>га и </a:t>
            </a:r>
            <a:r>
              <a:rPr lang="ru-RU" dirty="0"/>
              <a:t>их установки на </a:t>
            </a:r>
            <a:r>
              <a:rPr lang="ru-RU" dirty="0" smtClean="0"/>
              <a:t>РВУ </a:t>
            </a:r>
            <a:r>
              <a:rPr lang="ru-RU" dirty="0"/>
              <a:t>составляет ≈ </a:t>
            </a:r>
            <a:r>
              <a:rPr lang="ru-RU" dirty="0" smtClean="0"/>
              <a:t>16 млн. руб. Демонстрация </a:t>
            </a:r>
            <a:r>
              <a:rPr lang="ru-RU" dirty="0"/>
              <a:t>и реклама положительных результатов применения новой технологии вызовет увеличение спроса на установку донных вольеров в последующие годы. Более точные прогнозы относительно продаж новой технологии и донных вольеров можно будет делать после реализации товарного трепанга урожая 2022 года. </a:t>
            </a:r>
          </a:p>
        </p:txBody>
      </p:sp>
    </p:spTree>
    <p:extLst>
      <p:ext uri="{BB962C8B-B14F-4D97-AF65-F5344CB8AC3E}">
        <p14:creationId xmlns:p14="http://schemas.microsoft.com/office/powerpoint/2010/main" val="32101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2619" y="133701"/>
            <a:ext cx="6756127" cy="662780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>
            <a:lvl1pPr algn="l" defTabSz="8398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8398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Описание Технологии</a:t>
            </a:r>
            <a:endParaRPr kumimoji="0" lang="ru-RU" sz="26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9637236" y="6412485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defPPr>
              <a:defRPr lang="ru-RU"/>
            </a:defPPr>
            <a:lvl1pPr marL="0" algn="r" defTabSz="914321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pPr marL="0" marR="0" lvl="0" indent="0" algn="r" defTabSz="914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02619" y="796481"/>
            <a:ext cx="11247894" cy="5515643"/>
          </a:xfrm>
          <a:prstGeom prst="rect">
            <a:avLst/>
          </a:prstGeom>
        </p:spPr>
        <p:txBody>
          <a:bodyPr vert="horz" lIns="83984" tIns="41992" rIns="83984" bIns="41992" rtlCol="0">
            <a:noAutofit/>
          </a:bodyPr>
          <a:lstStyle>
            <a:lvl1pPr marL="330642" indent="-330642" algn="l" defTabSz="839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714184" indent="-274432" algn="l" defTabSz="839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1101034" indent="-221529" algn="l" defTabSz="83982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3pPr>
            <a:lvl4pPr marL="1469698" indent="-209957" algn="l" defTabSz="839828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kern="1200" baseline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4pPr>
            <a:lvl5pPr marL="1889612" indent="-209957" algn="l" defTabSz="839828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5pPr>
            <a:lvl6pPr marL="2309526" indent="-209957" algn="l" defTabSz="839828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438" indent="-209957" algn="l" defTabSz="839828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355" indent="-209957" algn="l" defTabSz="839828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267" indent="-209957" algn="l" defTabSz="839828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+mn-lt"/>
              </a:rPr>
              <a:t>Способ вольерного </a:t>
            </a:r>
            <a:r>
              <a:rPr lang="ru-RU" dirty="0" err="1">
                <a:latin typeface="+mn-lt"/>
              </a:rPr>
              <a:t>полувольного</a:t>
            </a:r>
            <a:r>
              <a:rPr lang="ru-RU" dirty="0">
                <a:latin typeface="+mn-lt"/>
              </a:rPr>
              <a:t> выращивания трепанга основан на создании донного комплекса </a:t>
            </a:r>
            <a:r>
              <a:rPr lang="ru-RU" dirty="0" err="1">
                <a:latin typeface="+mn-lt"/>
              </a:rPr>
              <a:t>гидробиотехнических</a:t>
            </a:r>
            <a:r>
              <a:rPr lang="ru-RU" dirty="0">
                <a:latin typeface="+mn-lt"/>
              </a:rPr>
              <a:t> сооружений (ГБТС), где вместо искусственного рифа из камней, конструкций из бетона или сеток с раковинами моллюсков </a:t>
            </a:r>
            <a:r>
              <a:rPr lang="ru-RU" dirty="0" smtClean="0">
                <a:latin typeface="+mn-lt"/>
              </a:rPr>
              <a:t>применены </a:t>
            </a:r>
            <a:r>
              <a:rPr lang="ru-RU" dirty="0">
                <a:latin typeface="+mn-lt"/>
              </a:rPr>
              <a:t>донные вольеры из полипропилена и капрона, нерастворимых в воде и не создающих агрессивную среду вокруг себя. Установка донных вольеров, в отличие от сооружения искусственных рифов из камней и конструкций из бетона, не приводит к необратимым изменениям </a:t>
            </a:r>
            <a:r>
              <a:rPr lang="ru-RU" dirty="0" smtClean="0">
                <a:latin typeface="+mn-lt"/>
              </a:rPr>
              <a:t>донных </a:t>
            </a:r>
            <a:r>
              <a:rPr lang="ru-RU" dirty="0">
                <a:latin typeface="+mn-lt"/>
              </a:rPr>
              <a:t>ландшафтов и </a:t>
            </a:r>
            <a:r>
              <a:rPr lang="ru-RU" dirty="0" err="1">
                <a:latin typeface="+mn-lt"/>
              </a:rPr>
              <a:t>биоты</a:t>
            </a:r>
            <a:r>
              <a:rPr lang="ru-RU" dirty="0">
                <a:latin typeface="+mn-lt"/>
              </a:rPr>
              <a:t> на РВУ. Установка донных вольеров на малопродуктивных рыбоводных участках, где отсутствуют «</a:t>
            </a:r>
            <a:r>
              <a:rPr lang="ru-RU" dirty="0" err="1">
                <a:latin typeface="+mn-lt"/>
              </a:rPr>
              <a:t>трепангоносные</a:t>
            </a:r>
            <a:r>
              <a:rPr lang="ru-RU" dirty="0">
                <a:latin typeface="+mn-lt"/>
              </a:rPr>
              <a:t>» фации, не изменяет геоморфологический характер дна, но создает субстрат для обитания морских организмов и образует активную гидродинамическую зону, в которой создаются условия для интенсивного осадконакопления. Таким образом, увеличивается физическая и продукционная емкость рыбоводного участка. Донный вольер одновременно выполняет роль места обитания трепанга, субстрата для оседания его личинок и укрытия для молоди, субстрата для сообществ </a:t>
            </a:r>
            <a:r>
              <a:rPr lang="ru-RU" dirty="0" err="1">
                <a:latin typeface="+mn-lt"/>
              </a:rPr>
              <a:t>обрастателей</a:t>
            </a:r>
            <a:r>
              <a:rPr lang="ru-RU" dirty="0">
                <a:latin typeface="+mn-lt"/>
              </a:rPr>
              <a:t> – поставщиков дополнительной органики для питания трепанга, </a:t>
            </a:r>
            <a:r>
              <a:rPr lang="ru-RU" dirty="0" err="1">
                <a:latin typeface="+mn-lt"/>
              </a:rPr>
              <a:t>седиментатора</a:t>
            </a:r>
            <a:r>
              <a:rPr lang="ru-RU" dirty="0">
                <a:latin typeface="+mn-lt"/>
              </a:rPr>
              <a:t> органической и минеральной взвесей и аккумулятора детрита. В отличие от искусственного рифа из камней и конструкций из бетона, при </a:t>
            </a:r>
            <a:r>
              <a:rPr lang="ru-RU" dirty="0" smtClean="0">
                <a:latin typeface="+mn-lt"/>
              </a:rPr>
              <a:t>необходимости </a:t>
            </a:r>
            <a:r>
              <a:rPr lang="ru-RU" dirty="0">
                <a:latin typeface="+mn-lt"/>
              </a:rPr>
              <a:t>донный вольер может быть </a:t>
            </a:r>
            <a:r>
              <a:rPr lang="ru-RU" dirty="0" smtClean="0">
                <a:latin typeface="+mn-lt"/>
              </a:rPr>
              <a:t>демонтирован. </a:t>
            </a:r>
            <a:endParaRPr lang="ru-RU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+mn-lt"/>
              </a:rPr>
              <a:t>Дальневосточный трепанг </a:t>
            </a:r>
            <a:r>
              <a:rPr lang="ru-RU" i="1" dirty="0" err="1">
                <a:latin typeface="+mn-lt"/>
              </a:rPr>
              <a:t>Apostichopus</a:t>
            </a:r>
            <a:r>
              <a:rPr lang="ru-RU" i="1" dirty="0">
                <a:latin typeface="+mn-lt"/>
              </a:rPr>
              <a:t> </a:t>
            </a:r>
            <a:r>
              <a:rPr lang="ru-RU" i="1" dirty="0" err="1">
                <a:latin typeface="+mn-lt"/>
              </a:rPr>
              <a:t>japonicus</a:t>
            </a:r>
            <a:r>
              <a:rPr lang="ru-RU" dirty="0">
                <a:latin typeface="+mn-lt"/>
              </a:rPr>
              <a:t> относится к объектам пастбищной </a:t>
            </a:r>
            <a:r>
              <a:rPr lang="ru-RU" dirty="0" err="1">
                <a:latin typeface="+mn-lt"/>
              </a:rPr>
              <a:t>марикультуры</a:t>
            </a:r>
            <a:r>
              <a:rPr lang="ru-RU" dirty="0">
                <a:latin typeface="+mn-lt"/>
              </a:rPr>
              <a:t>. Традиционно в рыбоводных хозяйствах Дальнего востока России молодь трепанга расселяют на дно рыбоводных участков в природные водоемы для пастбищного </a:t>
            </a:r>
            <a:r>
              <a:rPr lang="ru-RU" dirty="0" err="1">
                <a:latin typeface="+mn-lt"/>
              </a:rPr>
              <a:t>доращивания</a:t>
            </a:r>
            <a:r>
              <a:rPr lang="ru-RU" dirty="0">
                <a:latin typeface="+mn-lt"/>
              </a:rPr>
              <a:t> до товарных размеров с последующей добычей. Нами предлагается способ и установка донного вольерного </a:t>
            </a:r>
            <a:r>
              <a:rPr lang="ru-RU" dirty="0" err="1">
                <a:latin typeface="+mn-lt"/>
              </a:rPr>
              <a:t>полувольного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доращивания</a:t>
            </a:r>
            <a:r>
              <a:rPr lang="ru-RU" dirty="0">
                <a:latin typeface="+mn-lt"/>
              </a:rPr>
              <a:t> молоди трепанга до товарного размера методом индустриальной </a:t>
            </a:r>
            <a:r>
              <a:rPr lang="ru-RU" dirty="0" err="1">
                <a:latin typeface="+mn-lt"/>
              </a:rPr>
              <a:t>марикультуры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9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46395" cy="538124"/>
          </a:xfrm>
        </p:spPr>
        <p:txBody>
          <a:bodyPr>
            <a:normAutofit/>
          </a:bodyPr>
          <a:lstStyle/>
          <a:p>
            <a:r>
              <a:rPr lang="ru-RU" sz="2600" b="1" cap="all" dirty="0">
                <a:solidFill>
                  <a:srgbClr val="0C0C0C"/>
                </a:solidFill>
                <a:latin typeface="Calibri" charset="0"/>
                <a:cs typeface="Calibri" charset="0"/>
              </a:rPr>
              <a:t>Описание </a:t>
            </a:r>
            <a:r>
              <a:rPr lang="ru-RU" sz="2600" b="1" cap="all" dirty="0" smtClean="0">
                <a:solidFill>
                  <a:srgbClr val="0C0C0C"/>
                </a:solidFill>
                <a:latin typeface="Calibri" charset="0"/>
                <a:cs typeface="Calibri" charset="0"/>
              </a:rPr>
              <a:t>Технологии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3250"/>
            <a:ext cx="10993244" cy="53637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/>
              <a:t>Предлагаемые нами для выращивания трепанга донные вольеры создают на дне рыбоводного участка </a:t>
            </a:r>
            <a:r>
              <a:rPr lang="ru-RU" sz="1900" dirty="0" err="1"/>
              <a:t>гидродинамически</a:t>
            </a:r>
            <a:r>
              <a:rPr lang="ru-RU" sz="1900" dirty="0"/>
              <a:t> активную зону, способствуют активной седиментации, удержанию и накоплению осажденных частиц, которые в свою очередь, активно заселяются микроорганизмами и бактериями и служат пищей подрастающим трепангам. Сетное полотно вертикальных стенок вольера служит дополнительным субстратом для </a:t>
            </a:r>
            <a:r>
              <a:rPr lang="ru-RU" sz="1900" dirty="0" smtClean="0"/>
              <a:t>обитания трепангов, для образования </a:t>
            </a:r>
            <a:r>
              <a:rPr lang="ru-RU" sz="1900" dirty="0"/>
              <a:t>бактериальной пленки и последующих сообществ организмов-</a:t>
            </a:r>
            <a:r>
              <a:rPr lang="ru-RU" sz="1900" dirty="0" err="1"/>
              <a:t>обрастателей</a:t>
            </a:r>
            <a:r>
              <a:rPr lang="ru-RU" sz="1900" dirty="0"/>
              <a:t>, которые создают дополнительный источник органики, бактериальных клеток и грибов для питания трепанга. </a:t>
            </a:r>
            <a:endParaRPr lang="ru-RU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/>
              <a:t>Предлагаемый </a:t>
            </a:r>
            <a:r>
              <a:rPr lang="ru-RU" sz="1900" dirty="0"/>
              <a:t>нами донный вольер предназначен для </a:t>
            </a:r>
            <a:r>
              <a:rPr lang="ru-RU" sz="1900" dirty="0" err="1"/>
              <a:t>доращивания</a:t>
            </a:r>
            <a:r>
              <a:rPr lang="ru-RU" sz="1900" dirty="0"/>
              <a:t> без вскармливания </a:t>
            </a:r>
            <a:r>
              <a:rPr lang="ru-RU" sz="1900" dirty="0" smtClean="0"/>
              <a:t>заводской молоди </a:t>
            </a:r>
            <a:r>
              <a:rPr lang="ru-RU" sz="1900" dirty="0"/>
              <a:t>трепанга, средний вес которой составляет 0,300 – 0,350 г и более, до товарного размера, то есть до достижения особями трепанга веса </a:t>
            </a:r>
            <a:r>
              <a:rPr lang="ru-RU" sz="1900" dirty="0" smtClean="0"/>
              <a:t>0,130 </a:t>
            </a:r>
            <a:r>
              <a:rPr lang="ru-RU" sz="1900" dirty="0"/>
              <a:t>кг и более (масса кожно-мускульного мешка ≥ 0,100 кг), что ожидается на </a:t>
            </a:r>
            <a:r>
              <a:rPr lang="ru-RU" sz="1900" dirty="0" smtClean="0"/>
              <a:t>четвертый и пятый </a:t>
            </a:r>
            <a:r>
              <a:rPr lang="ru-RU" sz="1900" dirty="0"/>
              <a:t>год после посадки молоди в вольер. То есть к изъятию предполагаются особи в возрасте </a:t>
            </a:r>
            <a:r>
              <a:rPr lang="ru-RU" sz="1900" dirty="0" smtClean="0"/>
              <a:t>4</a:t>
            </a:r>
            <a:r>
              <a:rPr lang="ru-RU" sz="1900" baseline="30000" dirty="0" smtClean="0"/>
              <a:t>+</a:t>
            </a:r>
            <a:r>
              <a:rPr lang="ru-RU" sz="1900" dirty="0" smtClean="0"/>
              <a:t> </a:t>
            </a:r>
            <a:r>
              <a:rPr lang="ru-RU" sz="1900" dirty="0"/>
              <a:t>и </a:t>
            </a:r>
            <a:r>
              <a:rPr lang="ru-RU" sz="1900" dirty="0" smtClean="0"/>
              <a:t>5</a:t>
            </a:r>
            <a:r>
              <a:rPr lang="ru-RU" sz="1900" baseline="30000" dirty="0" smtClean="0"/>
              <a:t>+ </a:t>
            </a:r>
            <a:r>
              <a:rPr lang="ru-RU" sz="1900" dirty="0"/>
              <a:t>лет. К этому возрасту часть особей достигнет половой зрелости и примет участие в нересте. Высокая плотность производителей в ГБТС увеличит вероятность оплодотворения, успешность нереста и воспроизводства </a:t>
            </a:r>
            <a:r>
              <a:rPr lang="ru-RU" sz="1900" dirty="0" smtClean="0"/>
              <a:t>трепангов </a:t>
            </a:r>
            <a:r>
              <a:rPr lang="ru-RU" sz="1900" dirty="0"/>
              <a:t>в целом. Данный факт имеет важное значение для пополнения естественных поселений трепанга на прилегающих акваториях. </a:t>
            </a:r>
            <a:endParaRPr lang="ru-RU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/>
              <a:t>Такая </a:t>
            </a:r>
            <a:r>
              <a:rPr lang="ru-RU" sz="1900" dirty="0"/>
              <a:t>методика выращивания трепанга на практике никем, кроме участников Проекта, не применялась и предлагается впервые. </a:t>
            </a:r>
            <a:r>
              <a:rPr lang="ru-RU" sz="1900" dirty="0" smtClean="0"/>
              <a:t>Особый эффект следует ожидать от применения данной технологии выращивания трепангов в </a:t>
            </a:r>
            <a:r>
              <a:rPr lang="ru-RU" sz="1900" dirty="0" err="1" smtClean="0"/>
              <a:t>бикультуре</a:t>
            </a:r>
            <a:r>
              <a:rPr lang="ru-RU" sz="1900" dirty="0" smtClean="0"/>
              <a:t> с приморским гребешком, при размещении донных вольеров под подвесными садками с гребешком. Максимальная плотность трепангов в вольерах при этом может достигать 5 экз./м</a:t>
            </a:r>
            <a:r>
              <a:rPr lang="ru-RU" sz="1900" baseline="30000" dirty="0" smtClean="0"/>
              <a:t>2</a:t>
            </a:r>
            <a:r>
              <a:rPr lang="ru-RU" sz="1900" dirty="0" smtClean="0"/>
              <a:t>.</a:t>
            </a:r>
            <a:endParaRPr lang="ru-RU" sz="1900" dirty="0"/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0" y="643577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06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81" y="365125"/>
            <a:ext cx="11743997" cy="8150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Трепанг в донных вольерах на РВУ № 18-Хс(м)</a:t>
            </a:r>
            <a:endParaRPr lang="ru-RU" sz="32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021" y="1350335"/>
            <a:ext cx="5953158" cy="4826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89405" y="62413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 flipH="1" flipV="1">
            <a:off x="900561" y="26758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2" y="1350335"/>
            <a:ext cx="5641983" cy="48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1146400" y="2088024"/>
            <a:ext cx="2506678" cy="462182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pPr defTabSz="914321"/>
            <a:endParaRPr lang="ru-RU" sz="1400" b="1" spc="100" dirty="0">
              <a:solidFill>
                <a:srgbClr val="003462"/>
              </a:solidFill>
              <a:latin typeface="Calibri Light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80722" y="5364187"/>
            <a:ext cx="6916715" cy="1159276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pPr defTabSz="914321">
              <a:spcBef>
                <a:spcPts val="600"/>
              </a:spcBef>
            </a:pPr>
            <a:r>
              <a:rPr lang="ru-RU" sz="1400" b="1" spc="100" dirty="0">
                <a:solidFill>
                  <a:srgbClr val="003462"/>
                </a:solidFill>
                <a:latin typeface="Calibri Light"/>
              </a:rPr>
              <a:t>Сроки </a:t>
            </a:r>
            <a:r>
              <a:rPr lang="ru-RU" sz="1400" b="1" spc="100" dirty="0" smtClean="0">
                <a:solidFill>
                  <a:srgbClr val="003462"/>
                </a:solidFill>
                <a:latin typeface="Calibri Light"/>
              </a:rPr>
              <a:t>проекта</a:t>
            </a:r>
          </a:p>
          <a:p>
            <a:pPr defTabSz="914321"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Этап </a:t>
            </a:r>
            <a:r>
              <a:rPr lang="ru-RU" sz="1400" b="1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1. </a:t>
            </a:r>
            <a:r>
              <a:rPr lang="ru-RU" sz="1400" b="1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Исследования и разработки, охрана ИС – 2018–2021 гг.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  <a:p>
            <a:pPr defTabSz="914321">
              <a:spcBef>
                <a:spcPts val="600"/>
              </a:spcBef>
            </a:pPr>
            <a:r>
              <a:rPr lang="ru-RU" sz="1400" b="1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Этап 2. </a:t>
            </a:r>
            <a:r>
              <a:rPr lang="ru-RU" sz="1400" b="1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Создание коммерческой версии продукта – 2022–2023 гг.</a:t>
            </a:r>
            <a:r>
              <a:rPr lang="ru-RU" sz="14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 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  <a:p>
            <a:pPr defTabSz="914321">
              <a:spcBef>
                <a:spcPts val="600"/>
              </a:spcBef>
            </a:pPr>
            <a:r>
              <a:rPr lang="ru-RU" sz="1400" b="1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Этап 3. </a:t>
            </a:r>
            <a:r>
              <a:rPr lang="ru-RU" sz="1400" b="1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Маркетинг и внедрение – 2024-2028 гг.</a:t>
            </a:r>
            <a:endParaRPr lang="ru-RU" sz="1400" b="1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943038" y="1105742"/>
            <a:ext cx="2286000" cy="1040060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pPr algn="ctr" defTabSz="914321"/>
            <a:r>
              <a:rPr lang="ru-RU" sz="1400" b="1" spc="100" dirty="0">
                <a:solidFill>
                  <a:srgbClr val="003462"/>
                </a:solidFill>
                <a:latin typeface="Calibri Light"/>
              </a:rPr>
              <a:t>Общая стоимость </a:t>
            </a:r>
            <a:r>
              <a:rPr lang="ru-RU" sz="1400" b="1" spc="100" dirty="0" smtClean="0">
                <a:solidFill>
                  <a:srgbClr val="003462"/>
                </a:solidFill>
                <a:latin typeface="Calibri Light"/>
              </a:rPr>
              <a:t>проекта:</a:t>
            </a:r>
            <a:r>
              <a:rPr lang="en-US" sz="1400" b="1" spc="100" dirty="0">
                <a:solidFill>
                  <a:srgbClr val="003462"/>
                </a:solidFill>
                <a:latin typeface="Calibri Light"/>
              </a:rPr>
              <a:t/>
            </a:r>
            <a:br>
              <a:rPr lang="en-US" sz="1400" b="1" spc="100" dirty="0">
                <a:solidFill>
                  <a:srgbClr val="003462"/>
                </a:solidFill>
                <a:latin typeface="Calibri Light"/>
              </a:rPr>
            </a:br>
            <a:endParaRPr lang="ru-RU" sz="1400" b="1" spc="100" dirty="0" smtClean="0">
              <a:solidFill>
                <a:srgbClr val="003462"/>
              </a:solidFill>
              <a:latin typeface="Calibri Light"/>
            </a:endParaRPr>
          </a:p>
          <a:p>
            <a:pPr algn="ctr" defTabSz="914321"/>
            <a:r>
              <a:rPr lang="en-US" sz="1400" b="1" spc="100" dirty="0" smtClean="0">
                <a:solidFill>
                  <a:srgbClr val="FF0000"/>
                </a:solidFill>
                <a:latin typeface="Calibri Light"/>
                <a:ea typeface="Helvetica Neue" charset="0"/>
                <a:cs typeface="Helvetica Neue" charset="0"/>
              </a:rPr>
              <a:t>≈</a:t>
            </a:r>
            <a:r>
              <a:rPr lang="ru-RU" sz="1400" b="1" spc="100" dirty="0" smtClean="0">
                <a:solidFill>
                  <a:srgbClr val="FF0000"/>
                </a:solidFill>
                <a:latin typeface="Calibri Light"/>
                <a:ea typeface="Helvetica Neue" charset="0"/>
                <a:cs typeface="Helvetica Neue" charset="0"/>
              </a:rPr>
              <a:t> 100 000 тыс. руб.</a:t>
            </a:r>
            <a:endParaRPr lang="en-US" sz="1400" dirty="0">
              <a:solidFill>
                <a:srgbClr val="FF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167732" y="598389"/>
            <a:ext cx="3289065" cy="4262697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</a:bodyPr>
          <a:lstStyle/>
          <a:p>
            <a:pPr indent="-196834" defTabSz="914321">
              <a:spcBef>
                <a:spcPts val="600"/>
              </a:spcBef>
              <a:defRPr/>
            </a:pPr>
            <a:r>
              <a:rPr lang="ru-RU" sz="1400" b="1" spc="100" dirty="0">
                <a:solidFill>
                  <a:srgbClr val="003462"/>
                </a:solidFill>
                <a:latin typeface="Calibri Light"/>
              </a:rPr>
              <a:t>Результаты </a:t>
            </a:r>
            <a:r>
              <a:rPr lang="ru-RU" sz="1400" b="1" spc="100" dirty="0" smtClean="0">
                <a:solidFill>
                  <a:srgbClr val="003462"/>
                </a:solidFill>
                <a:latin typeface="Calibri Light"/>
              </a:rPr>
              <a:t>проекта:</a:t>
            </a:r>
            <a:r>
              <a:rPr lang="ru-RU" sz="1400" dirty="0" smtClean="0"/>
              <a:t> в результате </a:t>
            </a:r>
            <a:r>
              <a:rPr lang="ru-RU" sz="1400" dirty="0"/>
              <a:t>реализации всех </a:t>
            </a:r>
            <a:r>
              <a:rPr lang="ru-RU" sz="1400" dirty="0" smtClean="0"/>
              <a:t>этапов </a:t>
            </a:r>
            <a:r>
              <a:rPr lang="ru-RU" sz="1400" dirty="0"/>
              <a:t>проекта будет </a:t>
            </a:r>
            <a:r>
              <a:rPr lang="ru-RU" sz="1400" dirty="0" smtClean="0"/>
              <a:t> </a:t>
            </a:r>
            <a:r>
              <a:rPr lang="ru-RU" sz="1400" dirty="0"/>
              <a:t>внедрена в рыбоводство инновационная </a:t>
            </a:r>
            <a:r>
              <a:rPr lang="ru-RU" sz="1400" dirty="0" smtClean="0"/>
              <a:t>индустриальная технология производства </a:t>
            </a:r>
            <a:r>
              <a:rPr lang="ru-RU" sz="1400" dirty="0"/>
              <a:t>товарного </a:t>
            </a:r>
            <a:r>
              <a:rPr lang="ru-RU" sz="1400" dirty="0" smtClean="0"/>
              <a:t>трепанга; зарегистрированы </a:t>
            </a:r>
            <a:r>
              <a:rPr lang="ru-RU" sz="1400" dirty="0"/>
              <a:t>права на данный объект интеллектуальной </a:t>
            </a:r>
            <a:r>
              <a:rPr lang="ru-RU" sz="1400" dirty="0" smtClean="0"/>
              <a:t>собственности; </a:t>
            </a:r>
            <a:r>
              <a:rPr lang="ru-RU" sz="1400" dirty="0"/>
              <a:t>издано методическое руководство по применению новой </a:t>
            </a:r>
            <a:r>
              <a:rPr lang="ru-RU" sz="1400" dirty="0" smtClean="0"/>
              <a:t>технологии; </a:t>
            </a:r>
            <a:r>
              <a:rPr lang="ru-RU" sz="1400" dirty="0"/>
              <a:t>создано полносистемное научно-производственное предприятие </a:t>
            </a:r>
            <a:r>
              <a:rPr lang="ru-RU" sz="1400" dirty="0" err="1"/>
              <a:t>марикультуры</a:t>
            </a:r>
            <a:r>
              <a:rPr lang="ru-RU" sz="1400" dirty="0"/>
              <a:t> по выращиванию товарного трепанга с применением </a:t>
            </a:r>
            <a:r>
              <a:rPr lang="ru-RU" sz="1400" dirty="0" smtClean="0"/>
              <a:t>данной технологии, по </a:t>
            </a:r>
            <a:r>
              <a:rPr lang="ru-RU" sz="1400" dirty="0"/>
              <a:t>реализации донных вольеров и инновационной </a:t>
            </a:r>
            <a:r>
              <a:rPr lang="ru-RU" sz="1400" dirty="0" smtClean="0"/>
              <a:t>индустриальной технологии </a:t>
            </a:r>
            <a:r>
              <a:rPr lang="ru-RU" sz="1400" dirty="0"/>
              <a:t>производства товарного трепанга рыбоводным хозяйствам. </a:t>
            </a:r>
          </a:p>
          <a:p>
            <a:pPr marR="0" lvl="0" indent="-196834" defTabSz="91432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spc="100" dirty="0">
              <a:solidFill>
                <a:srgbClr val="003462"/>
              </a:solidFill>
              <a:latin typeface="Calibri Light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172863" y="4479556"/>
            <a:ext cx="2360666" cy="1040060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pPr algn="ctr" defTabSz="914321">
              <a:spcBef>
                <a:spcPts val="600"/>
              </a:spcBef>
            </a:pPr>
            <a:r>
              <a:rPr lang="ru-RU" sz="1400" b="1" spc="100" dirty="0">
                <a:solidFill>
                  <a:srgbClr val="003462"/>
                </a:solidFill>
                <a:latin typeface="Calibri Light"/>
              </a:rPr>
              <a:t>Форма </a:t>
            </a:r>
            <a:r>
              <a:rPr lang="ru-RU" sz="1400" b="1" spc="100" dirty="0" smtClean="0">
                <a:solidFill>
                  <a:srgbClr val="003462"/>
                </a:solidFill>
                <a:latin typeface="Calibri Light"/>
              </a:rPr>
              <a:t>поддержки:</a:t>
            </a:r>
          </a:p>
          <a:p>
            <a:pPr algn="ctr" defTabSz="914321">
              <a:spcBef>
                <a:spcPts val="1200"/>
              </a:spcBef>
            </a:pPr>
            <a:r>
              <a:rPr lang="ru-RU" sz="1400" b="1" spc="100" dirty="0" smtClean="0">
                <a:solidFill>
                  <a:srgbClr val="FF0000"/>
                </a:solidFill>
                <a:latin typeface="Calibri Light"/>
              </a:rPr>
              <a:t>Гранты Фонда,     средства </a:t>
            </a:r>
            <a:r>
              <a:rPr lang="ru-RU" sz="1400" b="1" spc="100" dirty="0" err="1" smtClean="0">
                <a:solidFill>
                  <a:srgbClr val="FF0000"/>
                </a:solidFill>
                <a:latin typeface="Calibri Light"/>
              </a:rPr>
              <a:t>соинвестора</a:t>
            </a:r>
            <a:r>
              <a:rPr lang="ru-RU" sz="1400" b="1" spc="100" dirty="0" smtClean="0">
                <a:solidFill>
                  <a:srgbClr val="FF0000"/>
                </a:solidFill>
                <a:latin typeface="Calibri Light"/>
              </a:rPr>
              <a:t>.</a:t>
            </a:r>
          </a:p>
          <a:p>
            <a:pPr defTabSz="914321">
              <a:spcBef>
                <a:spcPts val="600"/>
              </a:spcBef>
            </a:pPr>
            <a:r>
              <a:rPr lang="ru-RU" sz="1400" b="1" spc="100" dirty="0">
                <a:solidFill>
                  <a:srgbClr val="003462"/>
                </a:solidFill>
                <a:latin typeface="Calibri Light"/>
              </a:rPr>
              <a:t/>
            </a:r>
            <a:br>
              <a:rPr lang="ru-RU" sz="1400" b="1" spc="100" dirty="0">
                <a:solidFill>
                  <a:srgbClr val="003462"/>
                </a:solidFill>
                <a:latin typeface="Calibri Light"/>
              </a:rPr>
            </a:br>
            <a:r>
              <a:rPr lang="ru-RU" sz="1400" b="1" spc="100" dirty="0" smtClean="0">
                <a:solidFill>
                  <a:srgbClr val="003462"/>
                </a:solidFill>
                <a:latin typeface="Calibri Light"/>
              </a:rPr>
              <a:t>             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  <a:p>
            <a:pPr defTabSz="914321"/>
            <a:endParaRPr lang="ru-RU" sz="1400" b="1" spc="100" dirty="0">
              <a:solidFill>
                <a:srgbClr val="003462"/>
              </a:solidFill>
              <a:latin typeface="Calibri Light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58978" y="598389"/>
            <a:ext cx="3501093" cy="46166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indent="-196834" defTabSz="914321">
              <a:spcBef>
                <a:spcPts val="600"/>
              </a:spcBef>
            </a:pPr>
            <a:r>
              <a:rPr lang="ru-RU" sz="1400" b="1" spc="100" dirty="0">
                <a:solidFill>
                  <a:srgbClr val="003462"/>
                </a:solidFill>
                <a:latin typeface="Calibri Light"/>
              </a:rPr>
              <a:t>Цели</a:t>
            </a:r>
            <a:r>
              <a:rPr lang="en-US" sz="1400" b="1" spc="100" dirty="0">
                <a:solidFill>
                  <a:srgbClr val="003462"/>
                </a:solidFill>
                <a:latin typeface="Calibri Light"/>
              </a:rPr>
              <a:t> </a:t>
            </a:r>
            <a:r>
              <a:rPr lang="ru-RU" sz="1400" b="1" spc="100" dirty="0" smtClean="0">
                <a:solidFill>
                  <a:srgbClr val="003462"/>
                </a:solidFill>
                <a:latin typeface="Calibri Light"/>
              </a:rPr>
              <a:t>проекта: </a:t>
            </a:r>
            <a:r>
              <a:rPr lang="ru-RU" sz="1400" dirty="0"/>
              <a:t>применить и на практике подтвердить результативность, перспективность и экономическую эффективность инновационного </a:t>
            </a:r>
            <a:r>
              <a:rPr lang="ru-RU" sz="1400" dirty="0" smtClean="0"/>
              <a:t>индустриального способа </a:t>
            </a:r>
            <a:r>
              <a:rPr lang="ru-RU" sz="1400" dirty="0" err="1"/>
              <a:t>полувольного</a:t>
            </a:r>
            <a:r>
              <a:rPr lang="ru-RU" sz="1400" dirty="0"/>
              <a:t> выращивания товарного трепанга с использованием </a:t>
            </a:r>
            <a:r>
              <a:rPr lang="ru-RU" sz="1400" dirty="0" err="1"/>
              <a:t>гидробиотехнических</a:t>
            </a:r>
            <a:r>
              <a:rPr lang="ru-RU" sz="1400" dirty="0"/>
              <a:t> сооружений (ГБТС) - донных </a:t>
            </a:r>
            <a:r>
              <a:rPr lang="ru-RU" sz="1400" dirty="0" smtClean="0"/>
              <a:t>вольеров; зарегистрировать </a:t>
            </a:r>
            <a:r>
              <a:rPr lang="ru-RU" sz="1400" dirty="0"/>
              <a:t>права на данный объект интеллектуальной </a:t>
            </a:r>
            <a:r>
              <a:rPr lang="ru-RU" sz="1400" dirty="0" smtClean="0"/>
              <a:t>собственности; создать </a:t>
            </a:r>
            <a:r>
              <a:rPr lang="ru-RU" sz="1400" dirty="0"/>
              <a:t>полносистемное научно-производственное рыбоводное предприятие по производству товарного трепанга в </a:t>
            </a:r>
            <a:r>
              <a:rPr lang="ru-RU" sz="1400" dirty="0" err="1"/>
              <a:t>полувольных</a:t>
            </a:r>
            <a:r>
              <a:rPr lang="ru-RU" sz="1400" dirty="0"/>
              <a:t> условиях с применением донных </a:t>
            </a:r>
            <a:r>
              <a:rPr lang="ru-RU" sz="1400" dirty="0" smtClean="0"/>
              <a:t>вольеров; провести </a:t>
            </a:r>
            <a:r>
              <a:rPr lang="ru-RU" sz="1400" dirty="0"/>
              <a:t>научные исследования, составить научное описание, обоснование, издать методическое руководство по применению новой индустриальной технологии выращивания трепанга, внедрить данную технологию в рыбоводство.</a:t>
            </a:r>
            <a:endParaRPr lang="ru-RU" sz="1400" b="1" spc="100" dirty="0">
              <a:solidFill>
                <a:srgbClr val="003462"/>
              </a:solidFill>
              <a:latin typeface="Calibri Light"/>
            </a:endParaRPr>
          </a:p>
        </p:txBody>
      </p:sp>
      <p:cxnSp>
        <p:nvCxnSpPr>
          <p:cNvPr id="135" name="Straight Connector 39"/>
          <p:cNvCxnSpPr/>
          <p:nvPr/>
        </p:nvCxnSpPr>
        <p:spPr>
          <a:xfrm>
            <a:off x="4160072" y="1032099"/>
            <a:ext cx="0" cy="3281604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65000"/>
              </a:srgbClr>
            </a:solidFill>
            <a:prstDash val="dot"/>
          </a:ln>
          <a:effectLst/>
        </p:spPr>
      </p:cxnSp>
      <p:cxnSp>
        <p:nvCxnSpPr>
          <p:cNvPr id="136" name="Straight Connector 39"/>
          <p:cNvCxnSpPr/>
          <p:nvPr/>
        </p:nvCxnSpPr>
        <p:spPr>
          <a:xfrm>
            <a:off x="7575694" y="1074139"/>
            <a:ext cx="0" cy="5285606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65000"/>
              </a:srgbClr>
            </a:solidFill>
            <a:prstDash val="dot"/>
          </a:ln>
          <a:effectLst/>
        </p:spPr>
      </p:cxnSp>
      <p:cxnSp>
        <p:nvCxnSpPr>
          <p:cNvPr id="137" name="Прямая соединительная линия 136"/>
          <p:cNvCxnSpPr/>
          <p:nvPr/>
        </p:nvCxnSpPr>
        <p:spPr>
          <a:xfrm>
            <a:off x="807278" y="5128610"/>
            <a:ext cx="3360454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65000"/>
              </a:srgbClr>
            </a:solidFill>
            <a:prstDash val="dot"/>
          </a:ln>
          <a:effectLst/>
        </p:spPr>
      </p:cxnSp>
      <p:sp>
        <p:nvSpPr>
          <p:cNvPr id="138" name="Заголовок 56"/>
          <p:cNvSpPr txBox="1">
            <a:spLocks/>
          </p:cNvSpPr>
          <p:nvPr/>
        </p:nvSpPr>
        <p:spPr>
          <a:xfrm>
            <a:off x="680722" y="81662"/>
            <a:ext cx="7243148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Общая информация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4372717" y="5142967"/>
            <a:ext cx="3084080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65000"/>
              </a:srgbClr>
            </a:solidFill>
            <a:prstDash val="dot"/>
          </a:ln>
          <a:effectLst/>
        </p:spPr>
      </p:cxnSp>
      <p:cxnSp>
        <p:nvCxnSpPr>
          <p:cNvPr id="140" name="Straight Connector 39"/>
          <p:cNvCxnSpPr/>
          <p:nvPr/>
        </p:nvCxnSpPr>
        <p:spPr>
          <a:xfrm flipH="1">
            <a:off x="7699929" y="4433755"/>
            <a:ext cx="2623107" cy="0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65000"/>
              </a:srgbClr>
            </a:solidFill>
            <a:prstDash val="dot"/>
          </a:ln>
          <a:effectLst/>
        </p:spPr>
      </p:cxnSp>
      <p:sp>
        <p:nvSpPr>
          <p:cNvPr id="153" name="Номер слайда 4"/>
          <p:cNvSpPr txBox="1">
            <a:spLocks/>
          </p:cNvSpPr>
          <p:nvPr/>
        </p:nvSpPr>
        <p:spPr>
          <a:xfrm>
            <a:off x="9708769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21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pPr marL="0" marR="0" lvl="0" indent="0" algn="r" defTabSz="914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2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Преимущества участника проекта ИЦ «</a:t>
            </a:r>
            <a:r>
              <a:rPr lang="ru-RU" sz="3200" b="1" dirty="0" err="1" smtClean="0">
                <a:latin typeface="+mn-lt"/>
              </a:rPr>
              <a:t>Сколково</a:t>
            </a:r>
            <a:r>
              <a:rPr lang="ru-RU" sz="3200" b="1" dirty="0" smtClean="0">
                <a:latin typeface="+mn-lt"/>
              </a:rPr>
              <a:t>»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5154"/>
            <a:ext cx="10515600" cy="5081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1. Налоговые льготы: освобождение </a:t>
            </a:r>
            <a:r>
              <a:rPr lang="ru-RU" sz="2000" dirty="0"/>
              <a:t>от налога на прибыль, имущество организаций и </a:t>
            </a:r>
            <a:r>
              <a:rPr lang="ru-RU" sz="2000" dirty="0" smtClean="0"/>
              <a:t>      добавленную </a:t>
            </a:r>
            <a:r>
              <a:rPr lang="ru-RU" sz="2000" dirty="0"/>
              <a:t>стоимость. Пониженная ставка страховых взносов.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Финансовая поддержка (гранты).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 </a:t>
            </a:r>
            <a:r>
              <a:rPr lang="ru-RU" sz="2000" dirty="0"/>
              <a:t>Возмещение части </a:t>
            </a:r>
            <a:r>
              <a:rPr lang="ru-RU" sz="2000" dirty="0" smtClean="0"/>
              <a:t>затрат (50%) </a:t>
            </a:r>
            <a:r>
              <a:rPr lang="ru-RU" sz="2000" dirty="0"/>
              <a:t>физическим лицам, осуществившим инвестиции в резидентов «</a:t>
            </a:r>
            <a:r>
              <a:rPr lang="ru-RU" sz="2000" dirty="0" err="1"/>
              <a:t>Сколково</a:t>
            </a:r>
            <a:r>
              <a:rPr lang="ru-RU" sz="2000" dirty="0" smtClean="0"/>
              <a:t>».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1158"/>
            <a:ext cx="62484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5693" y="617696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062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51"/>
          <p:cNvSpPr txBox="1">
            <a:spLocks/>
          </p:cNvSpPr>
          <p:nvPr/>
        </p:nvSpPr>
        <p:spPr>
          <a:xfrm>
            <a:off x="680721" y="81662"/>
            <a:ext cx="7243148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Исполнители и команда ПРОЕКТА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79711" y="1755228"/>
            <a:ext cx="2506678" cy="462182"/>
          </a:xfrm>
          <a:prstGeom prst="rect">
            <a:avLst/>
          </a:prstGeom>
          <a:noFill/>
        </p:spPr>
        <p:txBody>
          <a:bodyPr wrap="square" lIns="91433" tIns="45716" rIns="91433" bIns="45716">
            <a:noAutofit/>
          </a:bodyPr>
          <a:lstStyle/>
          <a:p>
            <a:pPr defTabSz="914321"/>
            <a:endParaRPr lang="ru-RU" sz="1400" b="1" spc="100" dirty="0">
              <a:solidFill>
                <a:srgbClr val="003462"/>
              </a:solidFill>
              <a:latin typeface="Calibri Ligh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12787" y="4525094"/>
            <a:ext cx="2095970" cy="584767"/>
          </a:xfrm>
          <a:prstGeom prst="rect">
            <a:avLst/>
          </a:prstGeom>
          <a:noFill/>
        </p:spPr>
        <p:txBody>
          <a:bodyPr wrap="square" lIns="91433" tIns="45716" rIns="91433" bIns="45716" numCol="1">
            <a:spAutoFit/>
          </a:bodyPr>
          <a:lstStyle/>
          <a:p>
            <a:pPr lvl="0" defTabSz="914321">
              <a:spcBef>
                <a:spcPts val="600"/>
              </a:spcBef>
              <a:defRPr/>
            </a:pPr>
            <a:r>
              <a:rPr lang="ru-RU" sz="1600" b="1" kern="0" spc="100" dirty="0">
                <a:solidFill>
                  <a:srgbClr val="003462"/>
                </a:solidFill>
              </a:rPr>
              <a:t>Долганов Сергей Михайлович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68405" y="1228973"/>
            <a:ext cx="2311735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defTabSz="91432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0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Медведев Владимир Александрович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elvetica Neue" charset="0"/>
              <a:cs typeface="Helvetica Neue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68520" y="1952143"/>
            <a:ext cx="2869382" cy="73865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defTabSz="91432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100" dirty="0" smtClean="0"/>
              <a:t>Роль в проекте:</a:t>
            </a:r>
          </a:p>
          <a:p>
            <a:pPr marL="0" marR="0" lvl="0" indent="0" defTabSz="91432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100" dirty="0" smtClean="0"/>
              <a:t>решение технических и организационных задач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elvetica Neue" charset="0"/>
              <a:cs typeface="Helvetica Neue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68520" y="2781897"/>
            <a:ext cx="2267217" cy="52321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defTabSz="914321"/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Исполнительный директор ООО «</a:t>
            </a:r>
            <a:r>
              <a:rPr lang="ru-RU" sz="1400" dirty="0" err="1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Сибрн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ДВ»</a:t>
            </a:r>
            <a:endParaRPr lang="ru-RU" sz="1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736" y="5927825"/>
            <a:ext cx="2504404" cy="73865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defTabSz="914321"/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Заместитель </a:t>
            </a:r>
            <a:r>
              <a:rPr lang="ru-RU" sz="14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генерального </a:t>
            </a:r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директора по </a:t>
            </a:r>
            <a:r>
              <a:rPr lang="ru-RU" sz="14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науке</a:t>
            </a:r>
          </a:p>
          <a:p>
            <a:pPr defTabSz="914321"/>
            <a:r>
              <a:rPr lang="ru-RU" sz="14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ООО </a:t>
            </a:r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«</a:t>
            </a:r>
            <a:r>
              <a:rPr lang="ru-RU" sz="1400" dirty="0" err="1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Сиборн</a:t>
            </a:r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 ДВ</a:t>
            </a:r>
            <a:r>
              <a:rPr lang="ru-RU" sz="1400" dirty="0" smtClean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», к.б.н.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68520" y="1228973"/>
            <a:ext cx="20998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defTabSz="91432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0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Рогачев Вадим Геннадьевич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elvetica Neue" charset="0"/>
              <a:cs typeface="Helvetica Neue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8405" y="2520291"/>
            <a:ext cx="2002828" cy="52321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defTabSz="914321"/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Генеральный директор ООО «</a:t>
            </a:r>
            <a:r>
              <a:rPr lang="ru-RU" sz="1400" dirty="0" err="1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Сиборн</a:t>
            </a:r>
            <a:r>
              <a:rPr lang="ru-RU" sz="1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ДВ»</a:t>
            </a:r>
          </a:p>
        </p:txBody>
      </p:sp>
      <p:sp>
        <p:nvSpPr>
          <p:cNvPr id="35" name="Rounded Rectangle 2099"/>
          <p:cNvSpPr/>
          <p:nvPr/>
        </p:nvSpPr>
        <p:spPr>
          <a:xfrm>
            <a:off x="1668405" y="2023728"/>
            <a:ext cx="1912630" cy="335514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rgbClr val="B3CFDE">
                <a:lumMod val="75000"/>
              </a:srgbClr>
            </a:solidFill>
          </a:ln>
        </p:spPr>
        <p:txBody>
          <a:bodyPr wrap="square" lIns="0" tIns="35997" rIns="0" bIns="35997" anchor="ctr">
            <a:spAutoFit/>
          </a:bodyPr>
          <a:lstStyle/>
          <a:p>
            <a:pPr marL="0" marR="0" lvl="0" indent="0" algn="ctr" defTabSz="9143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elvetica Neue" charset="0"/>
                <a:cs typeface="Helvetica Neue" charset="0"/>
              </a:rPr>
              <a:t>Руководитель проекта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765066" y="1348327"/>
            <a:ext cx="747721" cy="7200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C0C0C"/>
            </a:solidFill>
            <a:prstDash val="solid"/>
            <a:miter lim="800000"/>
          </a:ln>
          <a:effectLst/>
        </p:spPr>
        <p:txBody>
          <a:bodyPr lIns="91433" tIns="45716" rIns="91433" bIns="45716" spcCol="0" rtlCol="0" anchor="ctr"/>
          <a:lstStyle/>
          <a:p>
            <a:pPr marL="0" marR="0" lvl="0" indent="0" algn="ctr" defTabSz="9143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Фото</a:t>
            </a:r>
          </a:p>
        </p:txBody>
      </p:sp>
      <p:sp>
        <p:nvSpPr>
          <p:cNvPr id="40" name="Овал 39"/>
          <p:cNvSpPr/>
          <p:nvPr/>
        </p:nvSpPr>
        <p:spPr>
          <a:xfrm>
            <a:off x="6594774" y="1254938"/>
            <a:ext cx="759261" cy="7200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C0C0C"/>
            </a:solidFill>
            <a:prstDash val="solid"/>
            <a:miter lim="800000"/>
          </a:ln>
          <a:effectLst/>
        </p:spPr>
        <p:txBody>
          <a:bodyPr lIns="91433" tIns="45716" rIns="91433" bIns="45716" spcCol="0" rtlCol="0" anchor="ctr"/>
          <a:lstStyle/>
          <a:p>
            <a:pPr marL="0" marR="0" lvl="0" indent="0" algn="ctr" defTabSz="9143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Фото</a:t>
            </a:r>
          </a:p>
        </p:txBody>
      </p:sp>
      <p:sp>
        <p:nvSpPr>
          <p:cNvPr id="42" name="Овал 41"/>
          <p:cNvSpPr/>
          <p:nvPr/>
        </p:nvSpPr>
        <p:spPr>
          <a:xfrm>
            <a:off x="755736" y="4629132"/>
            <a:ext cx="720000" cy="7200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C0C0C"/>
            </a:solidFill>
            <a:prstDash val="solid"/>
            <a:miter lim="800000"/>
          </a:ln>
          <a:effectLst/>
        </p:spPr>
        <p:txBody>
          <a:bodyPr lIns="91433" tIns="45716" rIns="91433" bIns="45716" spcCol="0" rtlCol="0" anchor="ctr"/>
          <a:lstStyle/>
          <a:p>
            <a:pPr marL="0" marR="0" lvl="0" indent="0" algn="ctr" defTabSz="9143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Фото</a:t>
            </a:r>
          </a:p>
        </p:txBody>
      </p:sp>
      <p:sp>
        <p:nvSpPr>
          <p:cNvPr id="44" name="Номер слайда 4"/>
          <p:cNvSpPr txBox="1">
            <a:spLocks/>
          </p:cNvSpPr>
          <p:nvPr/>
        </p:nvSpPr>
        <p:spPr>
          <a:xfrm>
            <a:off x="9708773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21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pPr marL="0" marR="0" lvl="0" indent="0" algn="r" defTabSz="914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7344" y="921205"/>
            <a:ext cx="2103590" cy="30776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defTabSz="91432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100" normalizeH="0" baseline="0" noProof="0" dirty="0">
                <a:ln>
                  <a:noFill/>
                </a:ln>
                <a:solidFill>
                  <a:srgbClr val="0C0C0C">
                    <a:lumMod val="90000"/>
                    <a:lumOff val="10000"/>
                  </a:srgbClr>
                </a:solidFill>
                <a:effectLst/>
                <a:uLnTx/>
                <a:uFillTx/>
              </a:rPr>
              <a:t>ЛИДЕРЫ ПРОЕКТА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99832" y="4177677"/>
            <a:ext cx="5794942" cy="30776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defTabSz="91432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100" normalizeH="0" baseline="0" noProof="0" dirty="0">
                <a:ln>
                  <a:noFill/>
                </a:ln>
                <a:solidFill>
                  <a:srgbClr val="0C0C0C">
                    <a:lumMod val="90000"/>
                    <a:lumOff val="10000"/>
                  </a:srgbClr>
                </a:solidFill>
                <a:effectLst/>
                <a:uLnTx/>
                <a:uFillTx/>
              </a:rPr>
              <a:t>ПРОЧИЕ КЛЮЧЕВЫЕ УЧАСТНИКИ ПРОЕКТА</a:t>
            </a:r>
            <a:endParaRPr kumimoji="0" lang="ru-RU" sz="1400" b="0" i="0" u="sng" strike="noStrike" kern="0" cap="none" spc="0" normalizeH="0" baseline="0" noProof="0" dirty="0">
              <a:ln>
                <a:noFill/>
              </a:ln>
              <a:solidFill>
                <a:srgbClr val="0C0C0C">
                  <a:lumMod val="90000"/>
                  <a:lumOff val="10000"/>
                </a:srgbClr>
              </a:solidFill>
              <a:effectLst/>
              <a:uLnTx/>
              <a:uFillTx/>
              <a:latin typeface="Calibri Light"/>
              <a:ea typeface="Helvetica Neue" charset="0"/>
              <a:cs typeface="Helvetica Neue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61" y="4601783"/>
            <a:ext cx="731504" cy="853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2788" y="5149511"/>
            <a:ext cx="296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</a:rPr>
              <a:t>Роль в проекте:</a:t>
            </a:r>
          </a:p>
          <a:p>
            <a:r>
              <a:rPr lang="ru-RU" sz="1400" dirty="0" smtClean="0">
                <a:latin typeface="Calibri Light" panose="020F0302020204030204" pitchFamily="34" charset="0"/>
              </a:rPr>
              <a:t>научные исследования и опытно-конструкторские разработки</a:t>
            </a:r>
            <a:endParaRPr lang="ru-RU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686173" y="892536"/>
            <a:ext cx="5778421" cy="6124748"/>
          </a:xfrm>
          <a:prstGeom prst="rect">
            <a:avLst/>
          </a:prstGeom>
          <a:noFill/>
        </p:spPr>
        <p:txBody>
          <a:bodyPr wrap="square" lIns="91436" tIns="45717" rIns="91436" bIns="45717">
            <a:spAutoFit/>
          </a:bodyPr>
          <a:lstStyle/>
          <a:p>
            <a:r>
              <a:rPr kumimoji="0" lang="ru-RU" sz="1400" b="1" i="0" u="none" strike="noStrike" kern="0" cap="none" spc="10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Описание существенной проблемы и барьеров на рынке, на решение и преодоление которых направлен </a:t>
            </a:r>
            <a:r>
              <a:rPr kumimoji="0" lang="ru-RU" sz="1400" b="1" i="0" u="none" strike="noStrike" kern="0" cap="none" spc="10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Проект: </a:t>
            </a:r>
            <a:r>
              <a:rPr lang="ru-RU" sz="1400" dirty="0"/>
              <a:t>В Приморье дальневосточный трепанг </a:t>
            </a:r>
            <a:r>
              <a:rPr lang="ru-RU" sz="1400" i="1" dirty="0" smtClean="0"/>
              <a:t> </a:t>
            </a:r>
            <a:r>
              <a:rPr lang="ru-RU" sz="1400" dirty="0"/>
              <a:t>- самый </a:t>
            </a:r>
            <a:r>
              <a:rPr lang="ru-RU" sz="1400" dirty="0" smtClean="0"/>
              <a:t> </a:t>
            </a:r>
            <a:r>
              <a:rPr lang="ru-RU" sz="1400" dirty="0" err="1" smtClean="0"/>
              <a:t>валютоемкий</a:t>
            </a:r>
            <a:r>
              <a:rPr lang="ru-RU" sz="1400" dirty="0" smtClean="0"/>
              <a:t> </a:t>
            </a:r>
            <a:r>
              <a:rPr lang="ru-RU" sz="1400" dirty="0"/>
              <a:t>объект промысла и </a:t>
            </a:r>
            <a:r>
              <a:rPr lang="ru-RU" sz="1400" dirty="0" smtClean="0"/>
              <a:t>культивирования. Тем не менее, три </a:t>
            </a:r>
            <a:r>
              <a:rPr lang="ru-RU" sz="1400" dirty="0"/>
              <a:t>последних десятилетия поселения трепанга в Приморье находятся в депрессивном состоянии из-за значительного </a:t>
            </a:r>
            <a:r>
              <a:rPr lang="ru-RU" sz="1400" dirty="0" err="1"/>
              <a:t>перелова</a:t>
            </a:r>
            <a:r>
              <a:rPr lang="ru-RU" sz="1400" dirty="0"/>
              <a:t>. </a:t>
            </a:r>
            <a:r>
              <a:rPr lang="ru-RU" sz="1400" dirty="0" smtClean="0"/>
              <a:t>Репродуктивная </a:t>
            </a:r>
            <a:r>
              <a:rPr lang="ru-RU" sz="1400" dirty="0"/>
              <a:t>часть популяций трепанга беспрецедентно подорвана, естественное воспроизводство не обеспечивает восстановление численности его </a:t>
            </a:r>
            <a:r>
              <a:rPr lang="ru-RU" sz="1400" dirty="0" smtClean="0"/>
              <a:t>популяций, охранные меры малоэффективны. Приморским </a:t>
            </a:r>
            <a:r>
              <a:rPr lang="ru-RU" sz="1400" dirty="0" err="1" smtClean="0"/>
              <a:t>мариводам</a:t>
            </a:r>
            <a:r>
              <a:rPr lang="ru-RU" sz="1400" dirty="0" smtClean="0"/>
              <a:t> удалось </a:t>
            </a:r>
            <a:r>
              <a:rPr lang="ru-RU" sz="1400" dirty="0"/>
              <a:t>адаптировать к условиям края китайские технологии </a:t>
            </a:r>
            <a:r>
              <a:rPr lang="ru-RU" sz="1400" dirty="0" smtClean="0"/>
              <a:t>получения </a:t>
            </a:r>
            <a:r>
              <a:rPr lang="ru-RU" sz="1400" dirty="0"/>
              <a:t>жизнестойкой молоди трепанга в заводских </a:t>
            </a:r>
            <a:r>
              <a:rPr lang="ru-RU" sz="1400" dirty="0" smtClean="0"/>
              <a:t>условиях, но не </a:t>
            </a:r>
            <a:r>
              <a:rPr lang="ru-RU" sz="1400" dirty="0"/>
              <a:t>смотря на отчеты рыбоводческих хозяйств и краевых властей о выпуске в естественную среду обитания десятков миллионов мальков трепанга заводского происхождения, никакого прорывного увеличения численности трепангов в истощенных браконьерским промыслом природных популяциях или увеличения производства товарного трепанга в </a:t>
            </a:r>
            <a:r>
              <a:rPr lang="ru-RU" sz="1400" dirty="0" err="1"/>
              <a:t>марикультуре</a:t>
            </a:r>
            <a:r>
              <a:rPr lang="ru-RU" sz="1400" dirty="0"/>
              <a:t> не </a:t>
            </a:r>
            <a:r>
              <a:rPr lang="ru-RU" sz="1400" dirty="0" smtClean="0"/>
              <a:t>наблюдается. Разработка </a:t>
            </a:r>
            <a:r>
              <a:rPr lang="ru-RU" sz="1400" dirty="0"/>
              <a:t>и применение методов </a:t>
            </a:r>
            <a:r>
              <a:rPr lang="ru-RU" sz="1400" dirty="0" smtClean="0"/>
              <a:t>искусственного воспроизводства </a:t>
            </a:r>
            <a:r>
              <a:rPr lang="ru-RU" sz="1400" dirty="0"/>
              <a:t>трепанга в Приморье в целях сохранения, восстановления и поддержания численности и биомассы его популяций на уровне достаточном для устойчивого и неистощимого промысла, в настоящее время </a:t>
            </a:r>
            <a:r>
              <a:rPr lang="ru-RU" sz="1400" dirty="0" smtClean="0"/>
              <a:t>особенно актуальны. Не </a:t>
            </a:r>
            <a:r>
              <a:rPr lang="ru-RU" sz="1400" dirty="0"/>
              <a:t>менее актуально увеличить товарное производство трепанга </a:t>
            </a:r>
            <a:r>
              <a:rPr lang="ru-RU" sz="1400" dirty="0" smtClean="0"/>
              <a:t>в </a:t>
            </a:r>
            <a:r>
              <a:rPr lang="ru-RU" sz="1400" dirty="0" err="1" smtClean="0"/>
              <a:t>марикультуре</a:t>
            </a:r>
            <a:r>
              <a:rPr lang="ru-RU" sz="1400" dirty="0" smtClean="0"/>
              <a:t> для </a:t>
            </a:r>
            <a:r>
              <a:rPr lang="ru-RU" sz="1400" dirty="0"/>
              <a:t>удовлетворения все возрастающих потребностей рынка</a:t>
            </a:r>
            <a:r>
              <a:rPr lang="ru-RU" sz="1400" dirty="0" smtClean="0"/>
              <a:t>. В этих целях особый интерес вызывают вопросы вовлечения в производство трепанга акваторий РВУ с неблагоприятными для обитания трепанга донными ландшафтами и применение индустриальных методов выращивания трепангов от малька до товарных размеров.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680733" y="81662"/>
            <a:ext cx="7243148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Предпосылки  реализации проекта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660568" y="1012371"/>
            <a:ext cx="0" cy="5050972"/>
          </a:xfrm>
          <a:prstGeom prst="line">
            <a:avLst/>
          </a:prstGeom>
          <a:noFill/>
          <a:ln w="19050" cap="rnd" cmpd="sng" algn="ctr">
            <a:solidFill>
              <a:srgbClr val="FFFFFF">
                <a:lumMod val="65000"/>
              </a:srgbClr>
            </a:solidFill>
            <a:prstDash val="dot"/>
          </a:ln>
          <a:effectLst/>
        </p:spPr>
      </p:cxnSp>
      <p:sp>
        <p:nvSpPr>
          <p:cNvPr id="51" name="Прямоугольник 50"/>
          <p:cNvSpPr/>
          <p:nvPr/>
        </p:nvSpPr>
        <p:spPr>
          <a:xfrm>
            <a:off x="6559797" y="892538"/>
            <a:ext cx="5148109" cy="5909304"/>
          </a:xfrm>
          <a:prstGeom prst="rect">
            <a:avLst/>
          </a:prstGeom>
        </p:spPr>
        <p:txBody>
          <a:bodyPr wrap="square" lIns="91436" tIns="45717" rIns="91436" bIns="45717">
            <a:spAutoFit/>
          </a:bodyPr>
          <a:lstStyle/>
          <a:p>
            <a:pPr defTabSz="914321">
              <a:defRPr/>
            </a:pPr>
            <a:r>
              <a:rPr kumimoji="0" lang="ru-RU" sz="1400" b="1" i="0" u="none" strike="noStrike" kern="0" cap="none" spc="10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Статус реализации Проекта и понесенные затраты на текущий </a:t>
            </a:r>
            <a:r>
              <a:rPr kumimoji="0" lang="ru-RU" sz="1400" b="1" i="0" u="none" strike="noStrike" kern="0" cap="none" spc="10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момент:</a:t>
            </a:r>
            <a:r>
              <a:rPr kumimoji="0" lang="ru-RU" sz="1400" b="1" i="0" u="none" strike="noStrike" kern="0" cap="none" spc="100" normalizeH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 </a:t>
            </a:r>
            <a:r>
              <a:rPr lang="ru-RU" sz="1400" kern="0" spc="100" dirty="0"/>
              <a:t>Р</a:t>
            </a:r>
            <a:r>
              <a:rPr lang="ru-RU" sz="1400" dirty="0" smtClean="0"/>
              <a:t>азработаны </a:t>
            </a:r>
            <a:r>
              <a:rPr lang="ru-RU" sz="1400" dirty="0"/>
              <a:t>научное обоснование и теоретическая концепция промышленной применимости и эффективности </a:t>
            </a:r>
            <a:r>
              <a:rPr lang="ru-RU" sz="1400" dirty="0" err="1"/>
              <a:t>полувольного</a:t>
            </a:r>
            <a:r>
              <a:rPr lang="ru-RU" sz="1400" dirty="0"/>
              <a:t> </a:t>
            </a:r>
            <a:r>
              <a:rPr lang="ru-RU" sz="1400" dirty="0" smtClean="0"/>
              <a:t>индустриального способа </a:t>
            </a:r>
            <a:r>
              <a:rPr lang="ru-RU" sz="1400" dirty="0"/>
              <a:t>выращивания трепанга дальневосточного в донных вольерах; подобраны методика и технология изготовления и применения донных вольеров; проведена оценка потенциальной возможности внедрения </a:t>
            </a:r>
            <a:r>
              <a:rPr lang="ru-RU" sz="1400" dirty="0" err="1"/>
              <a:t>полувольного</a:t>
            </a:r>
            <a:r>
              <a:rPr lang="ru-RU" sz="1400" dirty="0"/>
              <a:t> способа выращивания трепанга с применением донных вольеров в товарное рыбоводство; заключен договор с владельцем рыбоводного участка на проведение испытаний  </a:t>
            </a:r>
            <a:r>
              <a:rPr lang="ru-RU" sz="1400" dirty="0" smtClean="0"/>
              <a:t>экспериментальных </a:t>
            </a:r>
            <a:r>
              <a:rPr lang="ru-RU" sz="1400" dirty="0"/>
              <a:t>образцов донных вольеров на практике и проведение исследований по оценке промышленной применимости, эффективности и рентабельности указанных устройств в целях индустриальной </a:t>
            </a:r>
            <a:r>
              <a:rPr lang="ru-RU" sz="1400" dirty="0" err="1" smtClean="0"/>
              <a:t>марикультуры</a:t>
            </a:r>
            <a:r>
              <a:rPr lang="ru-RU" sz="1400" dirty="0"/>
              <a:t>;</a:t>
            </a:r>
            <a:r>
              <a:rPr lang="ru-RU" sz="1400" dirty="0" smtClean="0"/>
              <a:t> технические решения в </a:t>
            </a:r>
            <a:r>
              <a:rPr lang="ru-RU" sz="1400" dirty="0"/>
              <a:t>отношении новой установки (донных вольеров) и инновационного </a:t>
            </a:r>
            <a:r>
              <a:rPr lang="ru-RU" sz="1400" dirty="0" smtClean="0"/>
              <a:t>индустриального способа </a:t>
            </a:r>
            <a:r>
              <a:rPr lang="ru-RU" sz="1400" dirty="0" err="1"/>
              <a:t>полувольного</a:t>
            </a:r>
            <a:r>
              <a:rPr lang="ru-RU" sz="1400" dirty="0"/>
              <a:t> выращивания трепанга дальневосточного </a:t>
            </a:r>
            <a:r>
              <a:rPr lang="ru-RU" sz="1400" dirty="0" smtClean="0"/>
              <a:t>защищены </a:t>
            </a:r>
            <a:r>
              <a:rPr lang="ru-RU" sz="1400" dirty="0" smtClean="0"/>
              <a:t>патентами РФ; </a:t>
            </a:r>
            <a:r>
              <a:rPr lang="ru-RU" sz="1400" dirty="0" smtClean="0"/>
              <a:t>результаты </a:t>
            </a:r>
            <a:r>
              <a:rPr lang="ru-RU" sz="1400" dirty="0"/>
              <a:t>интеллектуальной деятельности третьих лиц </a:t>
            </a:r>
            <a:r>
              <a:rPr lang="ru-RU" sz="1400" dirty="0" smtClean="0"/>
              <a:t>для </a:t>
            </a:r>
            <a:r>
              <a:rPr lang="ru-RU" sz="1400" dirty="0"/>
              <a:t>реализации и коммерциализации Проекта </a:t>
            </a:r>
            <a:r>
              <a:rPr lang="ru-RU" sz="1400" dirty="0" smtClean="0"/>
              <a:t>не требуются; аналогичные установки </a:t>
            </a:r>
            <a:r>
              <a:rPr lang="ru-RU" sz="1400" dirty="0"/>
              <a:t>и </a:t>
            </a:r>
            <a:r>
              <a:rPr lang="ru-RU" sz="1400" dirty="0" smtClean="0"/>
              <a:t>способ </a:t>
            </a:r>
            <a:r>
              <a:rPr lang="ru-RU" sz="1400" dirty="0"/>
              <a:t>выращивания трепанга на рынке </a:t>
            </a:r>
            <a:r>
              <a:rPr lang="ru-RU" sz="1400" dirty="0" smtClean="0"/>
              <a:t>отсутствуют. </a:t>
            </a:r>
          </a:p>
          <a:p>
            <a:pPr defTabSz="914321">
              <a:defRPr/>
            </a:pPr>
            <a:r>
              <a:rPr lang="ru-RU" sz="1400" dirty="0" smtClean="0"/>
              <a:t>На текущий момент затраты, понесенные резидентом на реализацию проекта превысили 6 млн. руб.</a:t>
            </a:r>
          </a:p>
          <a:p>
            <a:pPr defTabSz="914321">
              <a:defRPr/>
            </a:pPr>
            <a:r>
              <a:rPr lang="ru-RU" sz="1400" dirty="0" smtClean="0"/>
              <a:t>От Фонда «</a:t>
            </a:r>
            <a:r>
              <a:rPr lang="ru-RU" sz="1400" dirty="0" err="1" smtClean="0"/>
              <a:t>Сколково</a:t>
            </a:r>
            <a:r>
              <a:rPr lang="ru-RU" sz="1400" dirty="0" smtClean="0"/>
              <a:t>» на </a:t>
            </a:r>
            <a:r>
              <a:rPr lang="ru-RU" sz="1400" dirty="0" err="1" smtClean="0"/>
              <a:t>реалицию</a:t>
            </a:r>
            <a:r>
              <a:rPr lang="ru-RU" sz="1400" dirty="0" smtClean="0"/>
              <a:t> проекта получено финансирование в размере </a:t>
            </a:r>
            <a:r>
              <a:rPr lang="ru-RU" sz="1400" dirty="0"/>
              <a:t>3 180 746 ₽ </a:t>
            </a:r>
            <a:r>
              <a:rPr lang="ru-RU" sz="1400" dirty="0" smtClean="0"/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5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698259" y="6412492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346708" y="0"/>
            <a:ext cx="5819916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ИДЕЯ ПРОЕКТА И ПОДХОД К РЕАЛИЗАЦИИ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9697408" y="6412492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ru-RU"/>
            </a:defPPr>
            <a:lvl1pPr marL="0" algn="r" defTabSz="914321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pPr marL="0" marR="0" lvl="0" indent="0" algn="r" defTabSz="914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6709" y="658415"/>
            <a:ext cx="11579550" cy="569385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kumimoji="0" lang="ru-RU" sz="1400" b="1" i="0" u="none" strike="noStrike" kern="0" cap="none" spc="10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Краткое описание </a:t>
            </a:r>
            <a:r>
              <a:rPr kumimoji="0" lang="ru-RU" sz="1400" b="1" i="0" u="none" strike="noStrike" kern="0" cap="none" spc="10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</a:rPr>
              <a:t>продукта: </a:t>
            </a:r>
            <a:r>
              <a:rPr lang="ru-RU" sz="1400" dirty="0"/>
              <a:t>Дальневосточный трепанг </a:t>
            </a:r>
            <a:r>
              <a:rPr lang="ru-RU" sz="1400" i="1" dirty="0" err="1" smtClean="0"/>
              <a:t>Apostichopus</a:t>
            </a:r>
            <a:endParaRPr lang="ru-RU" sz="1400" i="1" dirty="0" smtClean="0"/>
          </a:p>
          <a:p>
            <a:r>
              <a:rPr lang="ru-RU" sz="1400" i="1" dirty="0" err="1" smtClean="0"/>
              <a:t>japonicus</a:t>
            </a:r>
            <a:r>
              <a:rPr lang="ru-RU" sz="1400" i="1" dirty="0" smtClean="0"/>
              <a:t> </a:t>
            </a:r>
            <a:r>
              <a:rPr lang="ru-RU" sz="1400" dirty="0"/>
              <a:t>один из самых привлекательных в плане инвестиций и </a:t>
            </a:r>
            <a:r>
              <a:rPr lang="ru-RU" sz="1400" dirty="0" smtClean="0"/>
              <a:t>товарного</a:t>
            </a:r>
          </a:p>
          <a:p>
            <a:r>
              <a:rPr lang="ru-RU" sz="1400" dirty="0" smtClean="0"/>
              <a:t>производства </a:t>
            </a:r>
            <a:r>
              <a:rPr lang="ru-RU" sz="1400" dirty="0" err="1"/>
              <a:t>валютоемкий</a:t>
            </a:r>
            <a:r>
              <a:rPr lang="ru-RU" sz="1400" dirty="0"/>
              <a:t> объект </a:t>
            </a:r>
            <a:r>
              <a:rPr lang="ru-RU" sz="1400" dirty="0" err="1"/>
              <a:t>марикультуры</a:t>
            </a:r>
            <a:r>
              <a:rPr lang="ru-RU" sz="1400" dirty="0"/>
              <a:t>. Тем не менее, </a:t>
            </a:r>
            <a:r>
              <a:rPr lang="ru-RU" sz="1400" dirty="0" smtClean="0"/>
              <a:t>дефицит</a:t>
            </a:r>
          </a:p>
          <a:p>
            <a:r>
              <a:rPr lang="ru-RU" sz="1400" dirty="0" smtClean="0"/>
              <a:t>производства </a:t>
            </a:r>
            <a:r>
              <a:rPr lang="ru-RU" sz="1400" dirty="0"/>
              <a:t>товарного трепанга, существует во всех без исключения </a:t>
            </a:r>
            <a:endParaRPr lang="ru-RU" sz="1400" dirty="0" smtClean="0"/>
          </a:p>
          <a:p>
            <a:r>
              <a:rPr lang="ru-RU" sz="1400" dirty="0" smtClean="0"/>
              <a:t>хозяйствах </a:t>
            </a:r>
            <a:r>
              <a:rPr lang="ru-RU" sz="1400" dirty="0" err="1"/>
              <a:t>марикультуры</a:t>
            </a:r>
            <a:r>
              <a:rPr lang="ru-RU" sz="1400" dirty="0"/>
              <a:t> Дальнего Востока России. </a:t>
            </a:r>
          </a:p>
          <a:p>
            <a:r>
              <a:rPr lang="ru-RU" sz="1400" dirty="0"/>
              <a:t>Технически задача увеличения производства товарного трепанга решается </a:t>
            </a:r>
            <a:endParaRPr lang="ru-RU" sz="1400" dirty="0" smtClean="0"/>
          </a:p>
          <a:p>
            <a:r>
              <a:rPr lang="ru-RU" sz="1400" dirty="0" smtClean="0"/>
              <a:t>созданием </a:t>
            </a:r>
            <a:r>
              <a:rPr lang="ru-RU" sz="1400" dirty="0"/>
              <a:t>установки (Фиг. 1), включающей в себя от 1 до </a:t>
            </a:r>
            <a:r>
              <a:rPr lang="en-US" sz="1400" dirty="0"/>
              <a:t>N </a:t>
            </a:r>
            <a:r>
              <a:rPr lang="ru-RU" sz="1400" dirty="0"/>
              <a:t>донных </a:t>
            </a:r>
            <a:endParaRPr lang="ru-RU" sz="1400" dirty="0" smtClean="0"/>
          </a:p>
          <a:p>
            <a:r>
              <a:rPr lang="ru-RU" sz="1400" dirty="0" smtClean="0"/>
              <a:t>вольеров </a:t>
            </a:r>
            <a:r>
              <a:rPr lang="ru-RU" sz="1400" dirty="0"/>
              <a:t>1, размещенных на дне рыбоводного участка параллельными </a:t>
            </a:r>
            <a:endParaRPr lang="ru-RU" sz="1400" dirty="0" smtClean="0"/>
          </a:p>
          <a:p>
            <a:r>
              <a:rPr lang="ru-RU" sz="1400" dirty="0" smtClean="0"/>
              <a:t>рядами </a:t>
            </a:r>
            <a:r>
              <a:rPr lang="ru-RU" sz="1400" dirty="0"/>
              <a:t>и удерживаемых от всплытия и перемещения донными якорями </a:t>
            </a:r>
            <a:r>
              <a:rPr lang="ru-RU" sz="1400" dirty="0" smtClean="0"/>
              <a:t>3</a:t>
            </a:r>
          </a:p>
          <a:p>
            <a:r>
              <a:rPr lang="ru-RU" sz="1400" dirty="0" smtClean="0"/>
              <a:t>посредством </a:t>
            </a:r>
            <a:r>
              <a:rPr lang="ru-RU" sz="1400" dirty="0"/>
              <a:t>канатов наружных растяжек 2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Донный </a:t>
            </a:r>
            <a:r>
              <a:rPr lang="ru-RU" sz="1400" dirty="0"/>
              <a:t>вольер </a:t>
            </a:r>
            <a:r>
              <a:rPr lang="ru-RU" sz="1400" dirty="0" smtClean="0"/>
              <a:t>изготавливается </a:t>
            </a:r>
            <a:r>
              <a:rPr lang="ru-RU" sz="1400" dirty="0"/>
              <a:t>из капронового сетного полотна, имеет </a:t>
            </a:r>
            <a:endParaRPr lang="ru-RU" sz="1400" dirty="0" smtClean="0"/>
          </a:p>
          <a:p>
            <a:r>
              <a:rPr lang="ru-RU" sz="1400" dirty="0" smtClean="0"/>
              <a:t>размеры </a:t>
            </a:r>
            <a:r>
              <a:rPr lang="ru-RU" sz="1400" dirty="0"/>
              <a:t>20 м </a:t>
            </a:r>
            <a:r>
              <a:rPr lang="ru-RU" sz="1400" dirty="0" smtClean="0"/>
              <a:t>х 20</a:t>
            </a:r>
            <a:r>
              <a:rPr lang="ru-RU" sz="1400" dirty="0"/>
              <a:t> м х 1 м. Один донный вольер, занимая на дне </a:t>
            </a:r>
            <a:endParaRPr lang="ru-RU" sz="1400" dirty="0" smtClean="0"/>
          </a:p>
          <a:p>
            <a:r>
              <a:rPr lang="ru-RU" sz="1400" dirty="0" smtClean="0"/>
              <a:t>рыбоводного участка площадь </a:t>
            </a:r>
            <a:r>
              <a:rPr lang="ru-RU" sz="1400" dirty="0"/>
              <a:t>400 </a:t>
            </a:r>
            <a:r>
              <a:rPr lang="ru-RU" sz="1400" dirty="0" smtClean="0"/>
              <a:t>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создает </a:t>
            </a:r>
            <a:r>
              <a:rPr lang="ru-RU" sz="1400" dirty="0"/>
              <a:t>субстрат для обитания </a:t>
            </a:r>
            <a:endParaRPr lang="ru-RU" sz="1400" dirty="0" smtClean="0"/>
          </a:p>
          <a:p>
            <a:r>
              <a:rPr lang="ru-RU" sz="1400" dirty="0" smtClean="0"/>
              <a:t>= 880</a:t>
            </a:r>
            <a:r>
              <a:rPr lang="ru-RU" sz="1400" dirty="0"/>
              <a:t> м</a:t>
            </a:r>
            <a:r>
              <a:rPr lang="ru-RU" sz="1400" baseline="30000" dirty="0"/>
              <a:t>2</a:t>
            </a:r>
            <a:r>
              <a:rPr lang="ru-RU" sz="1400" dirty="0"/>
              <a:t>. Вольер </a:t>
            </a:r>
            <a:r>
              <a:rPr lang="ru-RU" sz="1400" dirty="0" smtClean="0"/>
              <a:t>легко </a:t>
            </a:r>
            <a:r>
              <a:rPr lang="ru-RU" sz="1400" dirty="0"/>
              <a:t>складывается, превращаясь в </a:t>
            </a:r>
            <a:r>
              <a:rPr lang="ru-RU" sz="1400" dirty="0" smtClean="0"/>
              <a:t>компактный</a:t>
            </a:r>
          </a:p>
          <a:p>
            <a:r>
              <a:rPr lang="ru-RU" sz="1400" dirty="0" smtClean="0"/>
              <a:t>груз </a:t>
            </a:r>
            <a:r>
              <a:rPr lang="ru-RU" sz="1400" dirty="0"/>
              <a:t>удобный </a:t>
            </a:r>
            <a:r>
              <a:rPr lang="ru-RU" sz="1400" dirty="0" smtClean="0"/>
              <a:t>для транспортировки</a:t>
            </a:r>
            <a:r>
              <a:rPr lang="ru-RU" sz="1400" dirty="0"/>
              <a:t>. </a:t>
            </a:r>
            <a:r>
              <a:rPr lang="ru-RU" sz="1400" dirty="0" smtClean="0"/>
              <a:t> Установка заблаговременно </a:t>
            </a:r>
          </a:p>
          <a:p>
            <a:r>
              <a:rPr lang="ru-RU" sz="1400" dirty="0" smtClean="0"/>
              <a:t>монтируется на дне рыбоводного </a:t>
            </a:r>
            <a:r>
              <a:rPr lang="ru-RU" sz="1400" dirty="0"/>
              <a:t>участка, заселяется микро- и макро- </a:t>
            </a:r>
            <a:endParaRPr lang="ru-RU" sz="1400" dirty="0" smtClean="0"/>
          </a:p>
          <a:p>
            <a:r>
              <a:rPr lang="ru-RU" sz="1400" dirty="0" err="1"/>
              <a:t>п</a:t>
            </a:r>
            <a:r>
              <a:rPr lang="ru-RU" sz="1400" dirty="0" err="1" smtClean="0"/>
              <a:t>ерифитонными</a:t>
            </a:r>
            <a:r>
              <a:rPr lang="ru-RU" sz="1400" dirty="0" smtClean="0"/>
              <a:t> организмами</a:t>
            </a:r>
            <a:r>
              <a:rPr lang="ru-RU" sz="1400" dirty="0"/>
              <a:t>, которые создают благоприятную среду обитания. В подготовленную среду, в донные вольеры с помощью водолазов размещают мальков или молодь трепанга с плотностью 5 особей на 1 м</a:t>
            </a:r>
            <a:r>
              <a:rPr lang="ru-RU" sz="1400" baseline="30000" dirty="0"/>
              <a:t>2</a:t>
            </a:r>
            <a:r>
              <a:rPr lang="ru-RU" sz="1400" dirty="0"/>
              <a:t> основания (дна) вольера</a:t>
            </a:r>
            <a:r>
              <a:rPr lang="ru-RU" sz="1400" dirty="0" smtClean="0"/>
              <a:t>. </a:t>
            </a:r>
            <a:r>
              <a:rPr lang="ru-RU" sz="1400" dirty="0"/>
              <a:t>Процесс выращивания трепангов до товарного размера осуществляется без дополнительного кормления, за счет ресурсов созданной в установке </a:t>
            </a:r>
            <a:r>
              <a:rPr lang="ru-RU" sz="1400" dirty="0" smtClean="0"/>
              <a:t>среды обитания</a:t>
            </a:r>
            <a:r>
              <a:rPr lang="ru-RU" sz="1400" dirty="0"/>
              <a:t>, защитные, кормовые и другие свойства которой поддерживают их жизнеобеспечение. </a:t>
            </a:r>
            <a:r>
              <a:rPr lang="ru-RU" sz="1400" dirty="0" smtClean="0"/>
              <a:t>Данная </a:t>
            </a:r>
            <a:r>
              <a:rPr lang="ru-RU" sz="1400" dirty="0"/>
              <a:t>технология </a:t>
            </a:r>
            <a:r>
              <a:rPr lang="ru-RU" sz="1400" dirty="0" smtClean="0"/>
              <a:t>позволяет </a:t>
            </a:r>
            <a:r>
              <a:rPr lang="ru-RU" sz="1400" dirty="0"/>
              <a:t>в полной мере использовать продукционную </a:t>
            </a:r>
            <a:r>
              <a:rPr lang="ru-RU" sz="1400" dirty="0" smtClean="0"/>
              <a:t>емкость рыбоводных участков (РВУ), при этом позволяет получать даже с неплодородных РВУ урожаи трепанга в 2 и более раз превышающие </a:t>
            </a:r>
            <a:r>
              <a:rPr lang="ru-RU" sz="1400" dirty="0"/>
              <a:t>объёмы сбора урожая </a:t>
            </a:r>
            <a:r>
              <a:rPr lang="ru-RU" sz="1400" dirty="0" smtClean="0"/>
              <a:t>на плодородных </a:t>
            </a:r>
            <a:r>
              <a:rPr lang="ru-RU" sz="1400" dirty="0"/>
              <a:t>участках при классическом пастбищном </a:t>
            </a:r>
            <a:r>
              <a:rPr lang="ru-RU" sz="1400" dirty="0" smtClean="0"/>
              <a:t>выращивании. </a:t>
            </a:r>
            <a:r>
              <a:rPr lang="ru-RU" sz="1400" dirty="0"/>
              <a:t>При этом, цена донного вольера и его монтажа на дне РВУ в разы </a:t>
            </a:r>
            <a:r>
              <a:rPr lang="ru-RU" sz="1400" dirty="0" smtClean="0"/>
              <a:t>меньше </a:t>
            </a:r>
            <a:r>
              <a:rPr lang="ru-RU" sz="1400" dirty="0"/>
              <a:t>цены искусственных рифов из бетонных конструкций, а выращенная </a:t>
            </a:r>
            <a:r>
              <a:rPr lang="ru-RU" sz="1400" dirty="0" smtClean="0"/>
              <a:t>продукция имеет </a:t>
            </a:r>
            <a:r>
              <a:rPr lang="ru-RU" sz="1400" dirty="0"/>
              <a:t>повышенный спрос и более высокую рыночную цену, чем продукция, выращенная в бассейнах и садках. Установка донных вольеров, в отличие </a:t>
            </a:r>
            <a:r>
              <a:rPr lang="ru-RU" sz="1400" dirty="0" smtClean="0"/>
              <a:t>от сооружения </a:t>
            </a:r>
            <a:r>
              <a:rPr lang="ru-RU" sz="1400" dirty="0"/>
              <a:t>искусственных рифов из камней, бетонных конструкций и других подобных материалов, не приводит к необратимым изменениям </a:t>
            </a:r>
            <a:r>
              <a:rPr lang="ru-RU" sz="1400" dirty="0" smtClean="0"/>
              <a:t>донных </a:t>
            </a:r>
            <a:r>
              <a:rPr lang="ru-RU" sz="1400" dirty="0"/>
              <a:t>ландшафтов и </a:t>
            </a:r>
            <a:r>
              <a:rPr lang="ru-RU" sz="1400" dirty="0" err="1"/>
              <a:t>биоты</a:t>
            </a:r>
            <a:r>
              <a:rPr lang="ru-RU" sz="1400" dirty="0"/>
              <a:t> на РВУ, при необходимости донные вольеры могут быть демонтированы</a:t>
            </a:r>
            <a:r>
              <a:rPr lang="ru-RU" sz="1400" dirty="0" smtClean="0"/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Helvetica Neue" charset="0"/>
              <a:cs typeface="Helvetica Neue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24" y="600261"/>
            <a:ext cx="5924550" cy="349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1"/>
          <p:cNvSpPr txBox="1">
            <a:spLocks/>
          </p:cNvSpPr>
          <p:nvPr/>
        </p:nvSpPr>
        <p:spPr>
          <a:xfrm>
            <a:off x="647857" y="81662"/>
            <a:ext cx="7243148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3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charset="0"/>
                <a:cs typeface="Calibri" charset="0"/>
              </a:rPr>
              <a:t>Анализ Рынка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47857" y="744442"/>
            <a:ext cx="11451215" cy="5957981"/>
          </a:xfrm>
          <a:prstGeom prst="rect">
            <a:avLst/>
          </a:prstGeom>
        </p:spPr>
        <p:txBody>
          <a:bodyPr vert="horz" lIns="91436" tIns="45717" rIns="91436" bIns="45717" rtlCol="0">
            <a:normAutofit fontScale="25000" lnSpcReduction="20000"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777600" indent="-29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1198800" indent="-241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kern="1200" baseline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+mn-lt"/>
                <a:cs typeface="Calibri" charset="0"/>
              </a:rPr>
              <a:t>Текущая ситуация на рынке </a:t>
            </a:r>
          </a:p>
          <a:p>
            <a:pPr marL="359979" indent="-359979" defTabSz="914347">
              <a:buFont typeface="Arial"/>
              <a:buChar char="•"/>
              <a:defRPr/>
            </a:pPr>
            <a:r>
              <a:rPr lang="ru-RU" sz="6400" dirty="0">
                <a:solidFill>
                  <a:schemeClr val="accent1"/>
                </a:solidFill>
                <a:latin typeface="+mn-lt"/>
              </a:rPr>
              <a:t>Чем текущие существующие на рынке решения не удовлетворяют </a:t>
            </a:r>
            <a:r>
              <a:rPr lang="ru-RU" sz="6400" dirty="0" smtClean="0">
                <a:solidFill>
                  <a:schemeClr val="accent1"/>
                </a:solidFill>
                <a:latin typeface="+mn-lt"/>
              </a:rPr>
              <a:t>текущие </a:t>
            </a:r>
            <a:r>
              <a:rPr lang="ru-RU" sz="6400" dirty="0">
                <a:solidFill>
                  <a:schemeClr val="accent1"/>
                </a:solidFill>
                <a:latin typeface="+mn-lt"/>
              </a:rPr>
              <a:t>и </a:t>
            </a:r>
            <a:r>
              <a:rPr lang="ru-RU" sz="6400" dirty="0" smtClean="0">
                <a:solidFill>
                  <a:schemeClr val="accent1"/>
                </a:solidFill>
                <a:latin typeface="+mn-lt"/>
              </a:rPr>
              <a:t>будущие потребности </a:t>
            </a:r>
            <a:r>
              <a:rPr lang="ru-RU" sz="6400" dirty="0">
                <a:solidFill>
                  <a:schemeClr val="accent1"/>
                </a:solidFill>
                <a:latin typeface="+mn-lt"/>
              </a:rPr>
              <a:t>потребителей. Как текущие решения могут быть существенно </a:t>
            </a:r>
            <a:r>
              <a:rPr lang="ru-RU" sz="6400" dirty="0" smtClean="0">
                <a:solidFill>
                  <a:schemeClr val="accent1"/>
                </a:solidFill>
                <a:latin typeface="+mn-lt"/>
              </a:rPr>
              <a:t>улучшены: </a:t>
            </a:r>
            <a:r>
              <a:rPr lang="ru-RU" sz="6400" dirty="0">
                <a:latin typeface="+mn-lt"/>
              </a:rPr>
              <a:t>Дальневосточный трепанг </a:t>
            </a:r>
            <a:r>
              <a:rPr lang="ru-RU" sz="6400" dirty="0" smtClean="0">
                <a:latin typeface="+mn-lt"/>
              </a:rPr>
              <a:t>в России традиционно относится </a:t>
            </a:r>
            <a:r>
              <a:rPr lang="ru-RU" sz="6400" dirty="0">
                <a:latin typeface="+mn-lt"/>
              </a:rPr>
              <a:t>к объектам пастбищной </a:t>
            </a:r>
            <a:r>
              <a:rPr lang="ru-RU" sz="6400" dirty="0" err="1">
                <a:latin typeface="+mn-lt"/>
              </a:rPr>
              <a:t>аквакультуры</a:t>
            </a:r>
            <a:r>
              <a:rPr lang="ru-RU" sz="6400" dirty="0">
                <a:latin typeface="+mn-lt"/>
              </a:rPr>
              <a:t>.</a:t>
            </a:r>
            <a:r>
              <a:rPr lang="ru-RU" sz="6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6400" dirty="0" smtClean="0">
                <a:latin typeface="+mn-lt"/>
              </a:rPr>
              <a:t>Для </a:t>
            </a:r>
            <a:r>
              <a:rPr lang="ru-RU" sz="6400" dirty="0">
                <a:latin typeface="+mn-lt"/>
              </a:rPr>
              <a:t>Южного Приморья в качестве оптимальной средней плотности поселений трепанга на «</a:t>
            </a:r>
            <a:r>
              <a:rPr lang="ru-RU" sz="6400" dirty="0" err="1">
                <a:latin typeface="+mn-lt"/>
              </a:rPr>
              <a:t>трепангоносных</a:t>
            </a:r>
            <a:r>
              <a:rPr lang="ru-RU" sz="6400" dirty="0">
                <a:latin typeface="+mn-lt"/>
              </a:rPr>
              <a:t>» ландшафтах в условиях искусственно поддерживаемой численности </a:t>
            </a:r>
            <a:r>
              <a:rPr lang="ru-RU" sz="6400" dirty="0" smtClean="0">
                <a:latin typeface="+mn-lt"/>
              </a:rPr>
              <a:t>следует </a:t>
            </a:r>
            <a:r>
              <a:rPr lang="ru-RU" sz="6400" dirty="0">
                <a:latin typeface="+mn-lt"/>
              </a:rPr>
              <a:t>принять величину 0,4 экз./</a:t>
            </a:r>
            <a:r>
              <a:rPr lang="ru-RU" sz="6400" dirty="0" smtClean="0">
                <a:latin typeface="+mn-lt"/>
              </a:rPr>
              <a:t>м</a:t>
            </a:r>
            <a:r>
              <a:rPr lang="ru-RU" sz="6400" baseline="30000" dirty="0" smtClean="0">
                <a:latin typeface="+mn-lt"/>
              </a:rPr>
              <a:t>2 </a:t>
            </a:r>
            <a:r>
              <a:rPr lang="ru-RU" sz="6400" i="1" dirty="0" smtClean="0">
                <a:latin typeface="+mn-lt"/>
              </a:rPr>
              <a:t>(Источник: </a:t>
            </a:r>
            <a:r>
              <a:rPr lang="ru-RU" sz="6400" b="1" i="1" dirty="0" smtClean="0">
                <a:latin typeface="+mn-lt"/>
              </a:rPr>
              <a:t>Лебедев А.М.</a:t>
            </a:r>
            <a:r>
              <a:rPr lang="ru-RU" sz="6400" i="1" dirty="0" smtClean="0">
                <a:latin typeface="+mn-lt"/>
              </a:rPr>
              <a:t> Ресурсы Дальневосточного трепанга </a:t>
            </a:r>
            <a:r>
              <a:rPr lang="en-US" sz="6400" i="1" dirty="0" err="1" smtClean="0">
                <a:latin typeface="+mn-lt"/>
              </a:rPr>
              <a:t>Apostichopus</a:t>
            </a:r>
            <a:r>
              <a:rPr lang="en-US" sz="6400" i="1" dirty="0" smtClean="0">
                <a:latin typeface="+mn-lt"/>
              </a:rPr>
              <a:t> </a:t>
            </a:r>
            <a:r>
              <a:rPr lang="en-US" sz="6400" i="1" dirty="0" err="1" smtClean="0">
                <a:latin typeface="+mn-lt"/>
              </a:rPr>
              <a:t>japonicus</a:t>
            </a:r>
            <a:r>
              <a:rPr lang="ru-RU" sz="6400" i="1" dirty="0" smtClean="0">
                <a:latin typeface="+mn-lt"/>
              </a:rPr>
              <a:t> в Приморском крае. Владивосток: </a:t>
            </a:r>
            <a:r>
              <a:rPr lang="ru-RU" sz="6400" i="1" dirty="0" err="1" smtClean="0">
                <a:latin typeface="+mn-lt"/>
              </a:rPr>
              <a:t>Дальнаука</a:t>
            </a:r>
            <a:r>
              <a:rPr lang="ru-RU" sz="6400" i="1" dirty="0" smtClean="0">
                <a:latin typeface="+mn-lt"/>
              </a:rPr>
              <a:t>, 2006. – 140 с., стр. 124)</a:t>
            </a:r>
            <a:r>
              <a:rPr lang="ru-RU" sz="6400" dirty="0" smtClean="0">
                <a:latin typeface="+mn-lt"/>
              </a:rPr>
              <a:t>. Все </a:t>
            </a:r>
            <a:r>
              <a:rPr lang="ru-RU" sz="6400" dirty="0">
                <a:latin typeface="+mn-lt"/>
              </a:rPr>
              <a:t>рыбоводные хозяйства заинтересованы в увеличении производства товарного трепанга. Наиболее успешным из них при пастбищном выращивании удается сформировать на донных плантациях скопления трепанга со средней плотностью 1,5 экз./</a:t>
            </a:r>
            <a:r>
              <a:rPr lang="ru-RU" sz="6400" dirty="0" smtClean="0">
                <a:latin typeface="+mn-lt"/>
              </a:rPr>
              <a:t>м</a:t>
            </a:r>
            <a:r>
              <a:rPr lang="ru-RU" sz="6400" baseline="30000" dirty="0" smtClean="0">
                <a:latin typeface="+mn-lt"/>
              </a:rPr>
              <a:t>2 </a:t>
            </a:r>
            <a:r>
              <a:rPr lang="ru-RU" sz="6400" i="1" dirty="0">
                <a:latin typeface="+mn-lt"/>
              </a:rPr>
              <a:t>(Источник: </a:t>
            </a:r>
            <a:r>
              <a:rPr lang="ru-RU" sz="6400" b="1" i="1" dirty="0">
                <a:latin typeface="+mn-lt"/>
              </a:rPr>
              <a:t>Гаврилова Г.С., Кучерявенко А.В. </a:t>
            </a:r>
            <a:r>
              <a:rPr lang="ru-RU" sz="6400" i="1" dirty="0">
                <a:latin typeface="+mn-lt"/>
              </a:rPr>
              <a:t>Товарное выращивание дальневосточного трепанга </a:t>
            </a:r>
            <a:r>
              <a:rPr lang="en-US" sz="6400" i="1" dirty="0" err="1">
                <a:latin typeface="+mn-lt"/>
              </a:rPr>
              <a:t>Apostichopus</a:t>
            </a:r>
            <a:r>
              <a:rPr lang="en-US" sz="6400" i="1" dirty="0">
                <a:latin typeface="+mn-lt"/>
              </a:rPr>
              <a:t> </a:t>
            </a:r>
            <a:r>
              <a:rPr lang="en-US" sz="6400" i="1" dirty="0" err="1">
                <a:latin typeface="+mn-lt"/>
              </a:rPr>
              <a:t>yaponicus</a:t>
            </a:r>
            <a:r>
              <a:rPr lang="ru-RU" sz="6400" i="1" dirty="0">
                <a:latin typeface="+mn-lt"/>
              </a:rPr>
              <a:t> в заливе Петра Великого: методические особенности, результаты работы хозяйства </a:t>
            </a:r>
            <a:r>
              <a:rPr lang="ru-RU" sz="6400" i="1" dirty="0" err="1">
                <a:latin typeface="+mn-lt"/>
              </a:rPr>
              <a:t>марикультуры</a:t>
            </a:r>
            <a:r>
              <a:rPr lang="ru-RU" sz="6400" i="1" dirty="0">
                <a:latin typeface="+mn-lt"/>
              </a:rPr>
              <a:t> в бухте Суходол // </a:t>
            </a:r>
            <a:r>
              <a:rPr lang="ru-RU" sz="6400" i="1" dirty="0" err="1">
                <a:latin typeface="+mn-lt"/>
              </a:rPr>
              <a:t>Изв</a:t>
            </a:r>
            <a:r>
              <a:rPr lang="ru-RU" sz="6400" i="1" dirty="0">
                <a:latin typeface="+mn-lt"/>
              </a:rPr>
              <a:t>. ТИНРО. – 2010. – Т. 162. – С. 342-354)</a:t>
            </a:r>
            <a:r>
              <a:rPr lang="ru-RU" sz="6400" dirty="0" smtClean="0">
                <a:latin typeface="+mn-lt"/>
              </a:rPr>
              <a:t>. Технология </a:t>
            </a:r>
            <a:r>
              <a:rPr lang="ru-RU" sz="6400" dirty="0">
                <a:latin typeface="+mn-lt"/>
              </a:rPr>
              <a:t>производства товарного трепанга, предлагаемая участниками Проекта, позволяет сформировать в донных вольерах поселения трепанга со средней плотностью </a:t>
            </a:r>
            <a:r>
              <a:rPr lang="ru-RU" sz="6400" dirty="0" smtClean="0">
                <a:latin typeface="+mn-lt"/>
              </a:rPr>
              <a:t>3 </a:t>
            </a:r>
            <a:r>
              <a:rPr lang="ru-RU" sz="6400" dirty="0">
                <a:latin typeface="+mn-lt"/>
              </a:rPr>
              <a:t>экз./</a:t>
            </a:r>
            <a:r>
              <a:rPr lang="ru-RU" sz="6400" dirty="0" smtClean="0">
                <a:latin typeface="+mn-lt"/>
              </a:rPr>
              <a:t>м</a:t>
            </a:r>
            <a:r>
              <a:rPr lang="ru-RU" sz="6400" baseline="30000" dirty="0" smtClean="0">
                <a:latin typeface="+mn-lt"/>
              </a:rPr>
              <a:t>2</a:t>
            </a:r>
            <a:r>
              <a:rPr lang="ru-RU" sz="6400" dirty="0" smtClean="0">
                <a:latin typeface="+mn-lt"/>
              </a:rPr>
              <a:t>, при </a:t>
            </a:r>
            <a:r>
              <a:rPr lang="ru-RU" sz="6400" dirty="0">
                <a:latin typeface="+mn-lt"/>
              </a:rPr>
              <a:t>этом вольеры устанавливаются на донных участках РВУ неблагоприятных для обитания трепанга. Все рыбоводные хозяйства заинтересованы в достижении таких результатов. </a:t>
            </a:r>
          </a:p>
          <a:p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Какие 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ключевые отличия целевого конечного продукта от существующих решений и новых продуктов помогут выйти на рынок в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будущем: </a:t>
            </a:r>
            <a:r>
              <a:rPr lang="ru-RU" sz="6400" dirty="0" err="1">
                <a:latin typeface="+mn-lt"/>
              </a:rPr>
              <a:t>Доращивание</a:t>
            </a:r>
            <a:r>
              <a:rPr lang="ru-RU" sz="6400" dirty="0">
                <a:latin typeface="+mn-lt"/>
              </a:rPr>
              <a:t> заводской молоди трепанга до товарного размера является на настоящий момент самым плохо управляемым процессом в его промышленном производстве. Все </a:t>
            </a:r>
            <a:r>
              <a:rPr lang="ru-RU" sz="6400" dirty="0" err="1">
                <a:latin typeface="+mn-lt"/>
              </a:rPr>
              <a:t>марикультурные</a:t>
            </a:r>
            <a:r>
              <a:rPr lang="ru-RU" sz="6400" dirty="0">
                <a:latin typeface="+mn-lt"/>
              </a:rPr>
              <a:t> хозяйства Приморья доращивают трепанга посредством методов пастбищной </a:t>
            </a:r>
            <a:r>
              <a:rPr lang="ru-RU" sz="6400" dirty="0" err="1">
                <a:latin typeface="+mn-lt"/>
              </a:rPr>
              <a:t>аквакультуры</a:t>
            </a:r>
            <a:r>
              <a:rPr lang="ru-RU" sz="6400" dirty="0">
                <a:latin typeface="+mn-lt"/>
              </a:rPr>
              <a:t>, осуществляя морское </a:t>
            </a:r>
            <a:r>
              <a:rPr lang="ru-RU" sz="6400" dirty="0" err="1">
                <a:latin typeface="+mn-lt"/>
              </a:rPr>
              <a:t>ранчирование</a:t>
            </a:r>
            <a:r>
              <a:rPr lang="ru-RU" sz="6400" dirty="0">
                <a:latin typeface="+mn-lt"/>
              </a:rPr>
              <a:t>. Дефицит инновационных </a:t>
            </a:r>
            <a:r>
              <a:rPr lang="ru-RU" sz="6400" dirty="0" smtClean="0">
                <a:latin typeface="+mn-lt"/>
              </a:rPr>
              <a:t>индустриальных технологий </a:t>
            </a:r>
            <a:r>
              <a:rPr lang="ru-RU" sz="6400" dirty="0">
                <a:latin typeface="+mn-lt"/>
              </a:rPr>
              <a:t>производства товарного трепанга характерен для всех хозяйств </a:t>
            </a:r>
            <a:r>
              <a:rPr lang="ru-RU" sz="6400" dirty="0" err="1">
                <a:latin typeface="+mn-lt"/>
              </a:rPr>
              <a:t>марикультуры</a:t>
            </a:r>
            <a:r>
              <a:rPr lang="ru-RU" sz="6400" dirty="0">
                <a:latin typeface="+mn-lt"/>
              </a:rPr>
              <a:t> Дальнего Востока России. </a:t>
            </a:r>
            <a:r>
              <a:rPr lang="ru-RU" sz="6400" dirty="0" smtClean="0">
                <a:latin typeface="+mn-lt"/>
              </a:rPr>
              <a:t>Технологии </a:t>
            </a:r>
            <a:r>
              <a:rPr lang="ru-RU" sz="6400" dirty="0">
                <a:latin typeface="+mn-lt"/>
              </a:rPr>
              <a:t>индустриальной </a:t>
            </a:r>
            <a:r>
              <a:rPr lang="ru-RU" sz="6400" dirty="0" err="1">
                <a:latin typeface="+mn-lt"/>
              </a:rPr>
              <a:t>аквакультуры</a:t>
            </a:r>
            <a:r>
              <a:rPr lang="ru-RU" sz="6400" dirty="0">
                <a:latin typeface="+mn-lt"/>
              </a:rPr>
              <a:t> из Китая по </a:t>
            </a:r>
            <a:r>
              <a:rPr lang="ru-RU" sz="6400" dirty="0" err="1">
                <a:latin typeface="+mn-lt"/>
              </a:rPr>
              <a:t>доращиванию</a:t>
            </a:r>
            <a:r>
              <a:rPr lang="ru-RU" sz="6400" dirty="0">
                <a:latin typeface="+mn-lt"/>
              </a:rPr>
              <a:t> молоди трепанга до товарных размеров в бассейнах, подвесных и донных садках, основанные на искусственном </a:t>
            </a:r>
            <a:r>
              <a:rPr lang="ru-RU" sz="6400" dirty="0" smtClean="0">
                <a:latin typeface="+mn-lt"/>
              </a:rPr>
              <a:t>вскармливании, </a:t>
            </a:r>
            <a:r>
              <a:rPr lang="ru-RU" sz="6400" dirty="0">
                <a:latin typeface="+mn-lt"/>
              </a:rPr>
              <a:t>в России не применяются, поскольку в России отсутствует производство кормов для трепанга. К тому же трепанг, выращенный с применением искусственных кормов имеет низкую цену на рынках сбыта, так как накапливает антибиотики и </a:t>
            </a:r>
            <a:r>
              <a:rPr lang="ru-RU" sz="6400" dirty="0" smtClean="0">
                <a:latin typeface="+mn-lt"/>
              </a:rPr>
              <a:t>токсичные </a:t>
            </a:r>
            <a:r>
              <a:rPr lang="ru-RU" sz="6400" dirty="0">
                <a:latin typeface="+mn-lt"/>
              </a:rPr>
              <a:t>вещества из </a:t>
            </a:r>
            <a:r>
              <a:rPr lang="ru-RU" sz="6400" dirty="0" smtClean="0">
                <a:latin typeface="+mn-lt"/>
              </a:rPr>
              <a:t>кормов. Предлагаемый способ </a:t>
            </a:r>
            <a:r>
              <a:rPr lang="ru-RU" sz="6400" dirty="0" err="1">
                <a:latin typeface="+mn-lt"/>
              </a:rPr>
              <a:t>полувольного</a:t>
            </a:r>
            <a:r>
              <a:rPr lang="ru-RU" sz="6400" dirty="0">
                <a:latin typeface="+mn-lt"/>
              </a:rPr>
              <a:t> выращивания трепанга в донных вольерах является </a:t>
            </a:r>
            <a:r>
              <a:rPr lang="ru-RU" sz="6400" dirty="0" smtClean="0">
                <a:latin typeface="+mn-lt"/>
              </a:rPr>
              <a:t>инновационным, </a:t>
            </a:r>
            <a:r>
              <a:rPr lang="ru-RU" sz="6400" dirty="0">
                <a:latin typeface="+mn-lt"/>
              </a:rPr>
              <a:t>перспективным и </a:t>
            </a:r>
            <a:r>
              <a:rPr lang="ru-RU" sz="6400" dirty="0" smtClean="0">
                <a:latin typeface="+mn-lt"/>
              </a:rPr>
              <a:t>результативным </a:t>
            </a:r>
            <a:r>
              <a:rPr lang="ru-RU" sz="6400" dirty="0">
                <a:latin typeface="+mn-lt"/>
              </a:rPr>
              <a:t>способом индустриальной </a:t>
            </a:r>
            <a:r>
              <a:rPr lang="ru-RU" sz="6400" dirty="0" err="1">
                <a:latin typeface="+mn-lt"/>
              </a:rPr>
              <a:t>марикультуры</a:t>
            </a:r>
            <a:r>
              <a:rPr lang="ru-RU" sz="6400" dirty="0">
                <a:latin typeface="+mn-lt"/>
              </a:rPr>
              <a:t>. </a:t>
            </a:r>
            <a:r>
              <a:rPr lang="ru-RU" sz="6400" dirty="0" smtClean="0">
                <a:latin typeface="+mn-lt"/>
              </a:rPr>
              <a:t>Данная </a:t>
            </a:r>
            <a:r>
              <a:rPr lang="ru-RU" sz="6400" dirty="0">
                <a:latin typeface="+mn-lt"/>
              </a:rPr>
              <a:t>технология не требует кормления трепанга после его отсадки в </a:t>
            </a:r>
            <a:r>
              <a:rPr lang="ru-RU" sz="6400" dirty="0" smtClean="0">
                <a:latin typeface="+mn-lt"/>
              </a:rPr>
              <a:t>вольеры и </a:t>
            </a:r>
            <a:r>
              <a:rPr lang="ru-RU" sz="6400" dirty="0">
                <a:latin typeface="+mn-lt"/>
              </a:rPr>
              <a:t>позволяет в полной мере использовать продукционную емкость </a:t>
            </a:r>
            <a:r>
              <a:rPr lang="ru-RU" sz="6400" dirty="0" smtClean="0">
                <a:latin typeface="+mn-lt"/>
              </a:rPr>
              <a:t>РВУ с неблагоприятными для обитания трепанга донными ландшафтами, получать </a:t>
            </a:r>
            <a:r>
              <a:rPr lang="ru-RU" sz="6400" dirty="0">
                <a:latin typeface="+mn-lt"/>
              </a:rPr>
              <a:t>с них урожаи трепанга, превышающие объёмы сбора урожая на плодородных участках при классическом пастбищном </a:t>
            </a:r>
            <a:r>
              <a:rPr lang="ru-RU" sz="6400" dirty="0" smtClean="0">
                <a:latin typeface="+mn-lt"/>
              </a:rPr>
              <a:t>выращивании </a:t>
            </a:r>
            <a:r>
              <a:rPr lang="ru-RU" sz="6400" dirty="0">
                <a:latin typeface="+mn-lt"/>
              </a:rPr>
              <a:t>в 2 раза и более. </a:t>
            </a:r>
            <a:r>
              <a:rPr lang="ru-RU" sz="6400" dirty="0" smtClean="0">
                <a:latin typeface="+mn-lt"/>
              </a:rPr>
              <a:t>Упрощает контроль и документооборот.</a:t>
            </a: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 Light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7711" y="641143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42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251"/>
            <a:ext cx="2351049" cy="460065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rgbClr val="0C0C0C"/>
                </a:solidFill>
                <a:latin typeface="Calibri" charset="0"/>
                <a:cs typeface="Calibri" charset="0"/>
              </a:rPr>
              <a:t>Анализ </a:t>
            </a:r>
            <a:r>
              <a:rPr lang="ru-RU" sz="2400" b="1" cap="all" dirty="0" smtClean="0">
                <a:solidFill>
                  <a:srgbClr val="0C0C0C"/>
                </a:solidFill>
                <a:latin typeface="Calibri" charset="0"/>
                <a:cs typeface="Calibri" charset="0"/>
              </a:rPr>
              <a:t>Рынка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3316"/>
            <a:ext cx="10881732" cy="6066264"/>
          </a:xfrm>
        </p:spPr>
        <p:txBody>
          <a:bodyPr>
            <a:normAutofit fontScale="25000" lnSpcReduction="20000"/>
          </a:bodyPr>
          <a:lstStyle/>
          <a:p>
            <a:pPr marL="0" indent="0" defTabSz="914347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None/>
              <a:defRPr/>
            </a:pPr>
            <a:r>
              <a:rPr lang="ru-RU" sz="6400" dirty="0">
                <a:solidFill>
                  <a:schemeClr val="accent1"/>
                </a:solidFill>
              </a:rPr>
              <a:t>Почему покупатель предпочтет продукт проекта альтернативным решениям, удовлетворяющим те же потребности, пусть даже и с помощью иной </a:t>
            </a:r>
            <a:r>
              <a:rPr lang="ru-RU" sz="6400" dirty="0" smtClean="0">
                <a:solidFill>
                  <a:schemeClr val="accent1"/>
                </a:solidFill>
              </a:rPr>
              <a:t>технологии: </a:t>
            </a:r>
            <a:r>
              <a:rPr lang="ru-RU" sz="6400" dirty="0" smtClean="0"/>
              <a:t>В Китае для </a:t>
            </a:r>
            <a:r>
              <a:rPr lang="ru-RU" sz="6400" dirty="0"/>
              <a:t>увеличения выживаемости и урожайности трепанга при морском </a:t>
            </a:r>
            <a:r>
              <a:rPr lang="ru-RU" sz="6400" dirty="0" err="1"/>
              <a:t>ранчировании</a:t>
            </a:r>
            <a:r>
              <a:rPr lang="ru-RU" sz="6400" dirty="0"/>
              <a:t> на дне рыбоводных участков сооружают искусственные рифы из камней, бетонных конструкций, сеток с раковинами устриц, где и выращивают трепангов до товарного размера без вскармливания. И, хотя трепанги на искусственных рифах без кормления растут медленнее, чем в бассейнах и садках, тем не менее пользуются </a:t>
            </a:r>
            <a:r>
              <a:rPr lang="ru-RU" sz="6400" dirty="0" err="1"/>
              <a:t>бо´льшим</a:t>
            </a:r>
            <a:r>
              <a:rPr lang="ru-RU" sz="6400" dirty="0"/>
              <a:t> спросом на рынке и имеют </a:t>
            </a:r>
            <a:r>
              <a:rPr lang="ru-RU" sz="6400" dirty="0" err="1"/>
              <a:t>бо´льшую</a:t>
            </a:r>
            <a:r>
              <a:rPr lang="ru-RU" sz="6400" dirty="0"/>
              <a:t> стоимость, поскольку содержат больше биологически активных веществ и не накапливают антибиотики и </a:t>
            </a:r>
            <a:r>
              <a:rPr lang="ru-RU" sz="6400" dirty="0" smtClean="0"/>
              <a:t>токсичные </a:t>
            </a:r>
            <a:r>
              <a:rPr lang="ru-RU" sz="6400" dirty="0"/>
              <a:t>вещества из кормов, применяемых при выращивании трепангов в бассейнах и </a:t>
            </a:r>
            <a:r>
              <a:rPr lang="ru-RU" sz="6400" dirty="0" smtClean="0"/>
              <a:t>садках. </a:t>
            </a:r>
            <a:r>
              <a:rPr lang="ru-RU" sz="6400" dirty="0"/>
              <a:t>Предлагаемый способ </a:t>
            </a:r>
            <a:r>
              <a:rPr lang="ru-RU" sz="6400" dirty="0" err="1"/>
              <a:t>полувольного</a:t>
            </a:r>
            <a:r>
              <a:rPr lang="ru-RU" sz="6400" dirty="0"/>
              <a:t> выращивания </a:t>
            </a:r>
            <a:r>
              <a:rPr lang="ru-RU" sz="6400" dirty="0" smtClean="0"/>
              <a:t>трепангов </a:t>
            </a:r>
            <a:r>
              <a:rPr lang="ru-RU" sz="6400" dirty="0"/>
              <a:t>в донных вольерах является </a:t>
            </a:r>
            <a:r>
              <a:rPr lang="ru-RU" sz="6400" dirty="0" smtClean="0"/>
              <a:t>перспективным способом </a:t>
            </a:r>
            <a:r>
              <a:rPr lang="ru-RU" sz="6400" dirty="0"/>
              <a:t>индустриальной </a:t>
            </a:r>
            <a:r>
              <a:rPr lang="ru-RU" sz="6400" dirty="0" err="1"/>
              <a:t>марикультуры</a:t>
            </a:r>
            <a:r>
              <a:rPr lang="ru-RU" sz="6400" dirty="0"/>
              <a:t>. Информация о применении аналогичных технологий в товарном производстве трепанга в открытом доступе отсутствует. Данная технология не требует кормления трепанга после его отсадки в вольеры, </a:t>
            </a:r>
            <a:r>
              <a:rPr lang="ru-RU" sz="6400" dirty="0" smtClean="0"/>
              <a:t>применима на РВУ с неблагоприятными для обитания трепанга донными ландшафтами, цена </a:t>
            </a:r>
            <a:r>
              <a:rPr lang="ru-RU" sz="6400" dirty="0"/>
              <a:t>донного вольера и его монтажа на дне РВУ в разы меньше цены искусственных рифов из бетонных конструкций, а выращенная продукция, так же, как и трепанг, выращенный на дне и искусственных рифах, имеет повышенный спрос и более высокую рыночную цену, чем продукция, выращенная в бассейнах и садках. Установка донных вольеров, в отличие от сооружения искусственных рифов из камней, бетонных конструкций и других подобных материалов, не приводит к необратимым изменениям подводных ландшафтов и </a:t>
            </a:r>
            <a:r>
              <a:rPr lang="ru-RU" sz="6400" dirty="0" err="1"/>
              <a:t>биоты</a:t>
            </a:r>
            <a:r>
              <a:rPr lang="ru-RU" sz="6400" dirty="0"/>
              <a:t> на РВУ, при необходимости донные вольеры могут быть </a:t>
            </a:r>
            <a:r>
              <a:rPr lang="ru-RU" sz="6400" dirty="0" smtClean="0"/>
              <a:t>демонтированы. Упрощается процесс отчетности перед </a:t>
            </a:r>
            <a:r>
              <a:rPr lang="ru-RU" sz="6400" dirty="0" err="1" smtClean="0"/>
              <a:t>Росрыболовством</a:t>
            </a:r>
            <a:r>
              <a:rPr lang="ru-RU" sz="6400" dirty="0" smtClean="0"/>
              <a:t> о рассадке мальков и добыче выращенной товарной продукции, поскольку речь идет об индустриальной </a:t>
            </a:r>
            <a:r>
              <a:rPr lang="ru-RU" sz="6400" dirty="0" err="1" smtClean="0"/>
              <a:t>марикультуре</a:t>
            </a:r>
            <a:r>
              <a:rPr lang="ru-RU" sz="6400" dirty="0" smtClean="0"/>
              <a:t>. Особый эффект следует ожидать от применения данной технологии в </a:t>
            </a:r>
            <a:r>
              <a:rPr lang="ru-RU" sz="6400" dirty="0" err="1" smtClean="0"/>
              <a:t>бикультуре</a:t>
            </a:r>
            <a:r>
              <a:rPr lang="ru-RU" sz="6400" dirty="0" smtClean="0"/>
              <a:t> с садковым выращиванием приморского гребешка – до 5 экз. трепангов на 1 </a:t>
            </a:r>
            <a:r>
              <a:rPr lang="ru-RU" sz="6400" dirty="0" err="1" smtClean="0"/>
              <a:t>кв.м</a:t>
            </a:r>
            <a:r>
              <a:rPr lang="ru-RU" sz="6400" dirty="0" smtClean="0"/>
              <a:t> вольеров.</a:t>
            </a:r>
            <a:endParaRPr lang="ru-RU" sz="6400" dirty="0">
              <a:solidFill>
                <a:schemeClr val="accent1"/>
              </a:solidFill>
            </a:endParaRPr>
          </a:p>
          <a:p>
            <a:pPr marL="0" lvl="0" indent="0" defTabSz="91434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7200" b="1" dirty="0" smtClean="0">
                <a:solidFill>
                  <a:srgbClr val="0C0C0C"/>
                </a:solidFill>
                <a:cs typeface="Calibri" charset="0"/>
              </a:rPr>
              <a:t>Анализ </a:t>
            </a:r>
            <a:r>
              <a:rPr lang="ru-RU" sz="7200" b="1" dirty="0">
                <a:solidFill>
                  <a:srgbClr val="0C0C0C"/>
                </a:solidFill>
                <a:cs typeface="Calibri" charset="0"/>
              </a:rPr>
              <a:t>развития </a:t>
            </a:r>
            <a:r>
              <a:rPr lang="ru-RU" sz="7200" b="1" dirty="0" smtClean="0">
                <a:solidFill>
                  <a:srgbClr val="0C0C0C"/>
                </a:solidFill>
                <a:cs typeface="Calibri" charset="0"/>
              </a:rPr>
              <a:t>рынка</a:t>
            </a:r>
          </a:p>
          <a:p>
            <a:pPr marL="0" lvl="0" indent="0" defTabSz="91434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400" dirty="0" smtClean="0">
                <a:solidFill>
                  <a:schemeClr val="accent1"/>
                </a:solidFill>
                <a:cs typeface="Calibri" charset="0"/>
              </a:rPr>
              <a:t>Информация </a:t>
            </a:r>
            <a:r>
              <a:rPr lang="ru-RU" sz="6400" dirty="0">
                <a:solidFill>
                  <a:schemeClr val="accent1"/>
                </a:solidFill>
                <a:cs typeface="Calibri" charset="0"/>
              </a:rPr>
              <a:t>об актуальных трендах развития рынка (динамика развития конъюнктуры рынка, тенденции и факторы развития</a:t>
            </a:r>
            <a:r>
              <a:rPr lang="ru-RU" sz="6400" dirty="0" smtClean="0">
                <a:solidFill>
                  <a:schemeClr val="accent1"/>
                </a:solidFill>
                <a:cs typeface="Calibri" charset="0"/>
              </a:rPr>
              <a:t>): </a:t>
            </a:r>
            <a:r>
              <a:rPr lang="ru-RU" sz="6400" dirty="0"/>
              <a:t>Трепанг </a:t>
            </a:r>
            <a:r>
              <a:rPr lang="ru-RU" sz="6400" dirty="0" smtClean="0"/>
              <a:t>самый </a:t>
            </a:r>
            <a:r>
              <a:rPr lang="ru-RU" sz="6400" dirty="0"/>
              <a:t>привлекательный в плане инвестиций и товарного производства </a:t>
            </a:r>
            <a:r>
              <a:rPr lang="ru-RU" sz="6400" dirty="0" err="1"/>
              <a:t>валютоемкий</a:t>
            </a:r>
            <a:r>
              <a:rPr lang="ru-RU" sz="6400" dirty="0"/>
              <a:t> объект </a:t>
            </a:r>
            <a:r>
              <a:rPr lang="ru-RU" sz="6400" dirty="0" err="1"/>
              <a:t>марикультуры</a:t>
            </a:r>
            <a:r>
              <a:rPr lang="ru-RU" sz="6400" dirty="0"/>
              <a:t>. </a:t>
            </a:r>
            <a:r>
              <a:rPr lang="ru-RU" sz="6400" dirty="0" smtClean="0"/>
              <a:t>Мировой </a:t>
            </a:r>
            <a:r>
              <a:rPr lang="ru-RU" sz="6400" dirty="0"/>
              <a:t>рынок трепанга далек от насыщения. Как сырье, так и товарная продукция из трепанга продаются без ограничений. Причем именно российский трепанг, выращенный на донных плантациях, имеет самые высокие цены, конкурентов ему нет. </a:t>
            </a:r>
            <a:r>
              <a:rPr lang="ru-RU" sz="6400" dirty="0" smtClean="0"/>
              <a:t>По </a:t>
            </a:r>
            <a:r>
              <a:rPr lang="ru-RU" sz="6400" dirty="0"/>
              <a:t>данным </a:t>
            </a:r>
            <a:r>
              <a:rPr lang="ru-RU" sz="6400" dirty="0" smtClean="0"/>
              <a:t>ФАО в </a:t>
            </a:r>
            <a:r>
              <a:rPr lang="ru-RU" sz="6400" dirty="0"/>
              <a:t>2016 году мировое производство трепанга </a:t>
            </a:r>
            <a:r>
              <a:rPr lang="ru-RU" sz="6400" dirty="0" smtClean="0"/>
              <a:t>в </a:t>
            </a:r>
            <a:r>
              <a:rPr lang="ru-RU" sz="6400" dirty="0" err="1" smtClean="0"/>
              <a:t>марикультуре</a:t>
            </a:r>
            <a:r>
              <a:rPr lang="ru-RU" sz="6400" dirty="0" smtClean="0"/>
              <a:t> составило </a:t>
            </a:r>
            <a:r>
              <a:rPr lang="ru-RU" sz="6400" dirty="0"/>
              <a:t>205 тыс. </a:t>
            </a:r>
            <a:r>
              <a:rPr lang="ru-RU" sz="6400" dirty="0" smtClean="0"/>
              <a:t>т. Из </a:t>
            </a:r>
            <a:r>
              <a:rPr lang="ru-RU" sz="6400" dirty="0"/>
              <a:t>них Китай произвел 200 тыс. </a:t>
            </a:r>
            <a:r>
              <a:rPr lang="ru-RU" sz="6400" dirty="0" smtClean="0"/>
              <a:t>т. В </a:t>
            </a:r>
            <a:r>
              <a:rPr lang="ru-RU" sz="6400" dirty="0"/>
              <a:t>России в 2016 году в рыбоводных хозяйствах было выращено 1,6 тыс. </a:t>
            </a:r>
            <a:r>
              <a:rPr lang="ru-RU" sz="6400" dirty="0" smtClean="0"/>
              <a:t>т трепанга, что </a:t>
            </a:r>
            <a:r>
              <a:rPr lang="ru-RU" sz="6400" dirty="0"/>
              <a:t>составляет 0,78% от его мирового производства. </a:t>
            </a:r>
            <a:r>
              <a:rPr lang="ru-RU" sz="6400" dirty="0" smtClean="0"/>
              <a:t>Основные </a:t>
            </a:r>
            <a:r>
              <a:rPr lang="ru-RU" sz="6400" dirty="0"/>
              <a:t>производители и потребители дальневосточного трепанга – Китай, Япония, Республика Корея. Переизбытка трепанга на рынках этих стран нет. У трепанга из России самая высокая цена и неограниченный спрос. Стоимость трепанга на мировом рынке за 1 кг живого веса составляет </a:t>
            </a:r>
            <a:r>
              <a:rPr lang="ru-RU" sz="6400" dirty="0" smtClean="0"/>
              <a:t>17.50–112.50$. Цена </a:t>
            </a:r>
            <a:r>
              <a:rPr lang="ru-RU" sz="6400" dirty="0"/>
              <a:t>трепанга в Китае растет на фоне стабильно высокого </a:t>
            </a:r>
            <a:r>
              <a:rPr lang="ru-RU" sz="6400" dirty="0" smtClean="0"/>
              <a:t>спроса.</a:t>
            </a:r>
            <a:r>
              <a:rPr lang="ru-RU" sz="6400" dirty="0"/>
              <a:t> </a:t>
            </a:r>
          </a:p>
          <a:p>
            <a:pPr marL="359979" lvl="0" indent="-359979" defTabSz="914347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defRPr/>
            </a:pPr>
            <a:endParaRPr lang="ru-RU" sz="6400" dirty="0">
              <a:solidFill>
                <a:schemeClr val="accent1"/>
              </a:solidFill>
              <a:cs typeface="Calibri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35201" y="63548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27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80" y="365124"/>
            <a:ext cx="10515600" cy="382007"/>
          </a:xfrm>
        </p:spPr>
        <p:txBody>
          <a:bodyPr>
            <a:normAutofit fontScale="90000"/>
          </a:bodyPr>
          <a:lstStyle/>
          <a:p>
            <a:r>
              <a:rPr lang="ru-RU" sz="2400" b="1" cap="all" dirty="0">
                <a:solidFill>
                  <a:srgbClr val="0C0C0C"/>
                </a:solidFill>
                <a:latin typeface="Calibri" charset="0"/>
                <a:cs typeface="Calibri" charset="0"/>
              </a:rPr>
              <a:t>ОСНОВНЫЕ </a:t>
            </a:r>
            <a:r>
              <a:rPr lang="ru-RU" sz="2400" b="1" cap="all" dirty="0" err="1" smtClean="0">
                <a:solidFill>
                  <a:srgbClr val="0C0C0C"/>
                </a:solidFill>
                <a:latin typeface="Calibri" charset="0"/>
                <a:cs typeface="Calibri" charset="0"/>
              </a:rPr>
              <a:t>КОНКУРЕНТные</a:t>
            </a:r>
            <a:r>
              <a:rPr lang="ru-RU" sz="2400" b="1" cap="all" dirty="0" smtClean="0">
                <a:solidFill>
                  <a:srgbClr val="0C0C0C"/>
                </a:solidFill>
                <a:latin typeface="Calibri" charset="0"/>
                <a:cs typeface="Calibri" charset="0"/>
              </a:rPr>
              <a:t>  способы производства товарного трепанга в РФ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81553"/>
              </p:ext>
            </p:extLst>
          </p:nvPr>
        </p:nvGraphicFramePr>
        <p:xfrm>
          <a:off x="256480" y="1804123"/>
          <a:ext cx="11820290" cy="47067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4824"/>
                <a:gridCol w="1235034"/>
                <a:gridCol w="1202493"/>
                <a:gridCol w="1790088"/>
                <a:gridCol w="1537916"/>
                <a:gridCol w="1374334"/>
                <a:gridCol w="1374334"/>
                <a:gridCol w="1591267"/>
              </a:tblGrid>
              <a:tr h="1627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Перечень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Стадия (представлен на рынке / в стадии разработки)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единицы площади ГБТС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./м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Требование к рыбоводному участку (РВУ): наличие на РВУ донных ландшафтов, благоприятных для обитания трепангов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Требование к применению специальной техники для установки ГБТС на РВУ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 плотность товарного трепанга на единице площади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шт./м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продукции трепанга в живом весе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на единице площади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кг/м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продукции трепанга в живом весе на единице площади (при цене 2 200,00 руб./кг)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руб./м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Решение участника Проекта: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донные вольеры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в стадии разработки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от 950,00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Не обязательно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Не обязательно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3,000 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0,600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1 </a:t>
                      </a:r>
                      <a:r>
                        <a:rPr lang="ru-RU" sz="1400" dirty="0" smtClean="0"/>
                        <a:t>320,00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</a:tr>
              <a:tr h="662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Пастбищная </a:t>
                      </a:r>
                      <a:r>
                        <a:rPr lang="ru-RU" sz="1400" dirty="0" err="1" smtClean="0">
                          <a:effectLst/>
                        </a:rPr>
                        <a:t>марикультура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представлен на рынке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Обязательно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Не обязательно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1,500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0,300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660,00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</a:tr>
              <a:tr h="1508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Искусственный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риф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представлен</a:t>
                      </a:r>
                      <a:r>
                        <a:rPr lang="ru-RU" sz="1400" baseline="0" dirty="0" smtClean="0"/>
                        <a:t> на рынке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&gt;1 </a:t>
                      </a:r>
                      <a:r>
                        <a:rPr lang="ru-RU" sz="1400" dirty="0" smtClean="0"/>
                        <a:t>420,00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Не обязательно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Обязательно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2,740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0,548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1 </a:t>
                      </a:r>
                      <a:r>
                        <a:rPr lang="ru-RU" sz="1400" dirty="0" smtClean="0"/>
                        <a:t>205,60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481" y="747131"/>
            <a:ext cx="11820290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Пастбищная </a:t>
            </a:r>
            <a:r>
              <a:rPr lang="ru-RU" dirty="0" err="1" smtClean="0"/>
              <a:t>марикультура</a:t>
            </a:r>
            <a:r>
              <a:rPr lang="ru-RU" dirty="0" smtClean="0"/>
              <a:t> является традиционным </a:t>
            </a:r>
            <a:r>
              <a:rPr lang="ru-RU" dirty="0"/>
              <a:t>способом производства товарного </a:t>
            </a:r>
            <a:r>
              <a:rPr lang="ru-RU" dirty="0" smtClean="0"/>
              <a:t>трепанга. Искусственный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риф наиболее близок предлагаемому авторами Проекта индустриальному способу производства трепанга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 применением донных вольеров. Приводятся </a:t>
            </a:r>
            <a:r>
              <a:rPr lang="ru-RU" dirty="0"/>
              <a:t>показатели по характерным ключевым параметрам </a:t>
            </a:r>
            <a:r>
              <a:rPr lang="ru-RU" dirty="0" smtClean="0"/>
              <a:t>этих способов.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75326" y="65108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64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2365</Words>
  <Application>Microsoft Office PowerPoint</Application>
  <PresentationFormat>Широкоэкранный</PresentationFormat>
  <Paragraphs>153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Chevin Pro Light</vt:lpstr>
      <vt:lpstr>Chevin Pro Thin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Преимущества участника проекта ИЦ «Сколково»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Рынка</vt:lpstr>
      <vt:lpstr>ОСНОВНЫЕ КОНКУРЕНТные  способы производства товарного трепанга в РФ</vt:lpstr>
      <vt:lpstr>Презентация PowerPoint</vt:lpstr>
      <vt:lpstr>Презентация PowerPoint</vt:lpstr>
      <vt:lpstr>Презентация PowerPoint</vt:lpstr>
      <vt:lpstr>Описание Технологии</vt:lpstr>
      <vt:lpstr>Трепанг в донных вольерах на РВУ № 18-Хс(м)</vt:lpstr>
    </vt:vector>
  </TitlesOfParts>
  <Company>Skolkovo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Minaeva Anastasia</dc:creator>
  <cp:lastModifiedBy>User</cp:lastModifiedBy>
  <cp:revision>115</cp:revision>
  <dcterms:created xsi:type="dcterms:W3CDTF">2020-07-16T14:15:58Z</dcterms:created>
  <dcterms:modified xsi:type="dcterms:W3CDTF">2021-12-08T05:32:59Z</dcterms:modified>
</cp:coreProperties>
</file>